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7"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y="8229600" cx="14630400"/>
  <p:notesSz cx="8229600" cy="14630400"/>
  <p:embeddedFontLst>
    <p:embeddedFont>
      <p:font typeface="Inter"/>
      <p:bold r:id="rId23"/>
      <p:boldItalic r:id="rId24"/>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schemas.openxmlformats.org/officeDocument/2006/relationships/font" Target="fonts/Inter-boldItalic.fntdata"/><Relationship Id="rId12" Type="http://schemas.openxmlformats.org/officeDocument/2006/relationships/slide" Target="slides/slide8.xml"/><Relationship Id="rId23" Type="http://schemas.openxmlformats.org/officeDocument/2006/relationships/font" Target="fonts/Inter-bold.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 name="Shape 65"/>
        <p:cNvGrpSpPr/>
        <p:nvPr/>
      </p:nvGrpSpPr>
      <p:grpSpPr>
        <a:xfrm>
          <a:off x="0" y="0"/>
          <a:ext cx="0" cy="0"/>
          <a:chOff x="0" y="0"/>
          <a:chExt cx="0" cy="0"/>
        </a:xfrm>
      </p:grpSpPr>
      <p:sp>
        <p:nvSpPr>
          <p:cNvPr id="66" name="Google Shape;66;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 name="Google Shape;67;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8" name="Google Shape;68;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4" name="Shape 204"/>
        <p:cNvGrpSpPr/>
        <p:nvPr/>
      </p:nvGrpSpPr>
      <p:grpSpPr>
        <a:xfrm>
          <a:off x="0" y="0"/>
          <a:ext cx="0" cy="0"/>
          <a:chOff x="0" y="0"/>
          <a:chExt cx="0" cy="0"/>
        </a:xfrm>
      </p:grpSpPr>
      <p:sp>
        <p:nvSpPr>
          <p:cNvPr id="205" name="Google Shape;205;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6" name="Google Shape;206;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7" name="Google Shape;207;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6" name="Shape 216"/>
        <p:cNvGrpSpPr/>
        <p:nvPr/>
      </p:nvGrpSpPr>
      <p:grpSpPr>
        <a:xfrm>
          <a:off x="0" y="0"/>
          <a:ext cx="0" cy="0"/>
          <a:chOff x="0" y="0"/>
          <a:chExt cx="0" cy="0"/>
        </a:xfrm>
      </p:grpSpPr>
      <p:sp>
        <p:nvSpPr>
          <p:cNvPr id="217" name="Google Shape;217;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18" name="Google Shape;218;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9" name="Google Shape;219;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6" name="Google Shape;226;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7" name="Google Shape;227;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47" name="Google Shape;247;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48" name="Google Shape;248;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9" name="Google Shape;259;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0" name="Google Shape;260;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0" name="Shape 280"/>
        <p:cNvGrpSpPr/>
        <p:nvPr/>
      </p:nvGrpSpPr>
      <p:grpSpPr>
        <a:xfrm>
          <a:off x="0" y="0"/>
          <a:ext cx="0" cy="0"/>
          <a:chOff x="0" y="0"/>
          <a:chExt cx="0" cy="0"/>
        </a:xfrm>
      </p:grpSpPr>
      <p:sp>
        <p:nvSpPr>
          <p:cNvPr id="281" name="Google Shape;281;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2" name="Google Shape;282;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3" name="Google Shape;283;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2" name="Shape 292"/>
        <p:cNvGrpSpPr/>
        <p:nvPr/>
      </p:nvGrpSpPr>
      <p:grpSpPr>
        <a:xfrm>
          <a:off x="0" y="0"/>
          <a:ext cx="0" cy="0"/>
          <a:chOff x="0" y="0"/>
          <a:chExt cx="0" cy="0"/>
        </a:xfrm>
      </p:grpSpPr>
      <p:sp>
        <p:nvSpPr>
          <p:cNvPr id="293" name="Google Shape;293;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4" name="Google Shape;294;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95" name="Google Shape;295;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1" name="Shape 311"/>
        <p:cNvGrpSpPr/>
        <p:nvPr/>
      </p:nvGrpSpPr>
      <p:grpSpPr>
        <a:xfrm>
          <a:off x="0" y="0"/>
          <a:ext cx="0" cy="0"/>
          <a:chOff x="0" y="0"/>
          <a:chExt cx="0" cy="0"/>
        </a:xfrm>
      </p:grpSpPr>
      <p:sp>
        <p:nvSpPr>
          <p:cNvPr id="312" name="Google Shape;312;p1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13" name="Google Shape;313;p1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14" name="Google Shape;314;p1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7" name="Shape 327"/>
        <p:cNvGrpSpPr/>
        <p:nvPr/>
      </p:nvGrpSpPr>
      <p:grpSpPr>
        <a:xfrm>
          <a:off x="0" y="0"/>
          <a:ext cx="0" cy="0"/>
          <a:chOff x="0" y="0"/>
          <a:chExt cx="0" cy="0"/>
        </a:xfrm>
      </p:grpSpPr>
      <p:sp>
        <p:nvSpPr>
          <p:cNvPr id="328" name="Google Shape;328;p1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29" name="Google Shape;329;p1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30" name="Google Shape;330;p1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6" name="Shape 76"/>
        <p:cNvGrpSpPr/>
        <p:nvPr/>
      </p:nvGrpSpPr>
      <p:grpSpPr>
        <a:xfrm>
          <a:off x="0" y="0"/>
          <a:ext cx="0" cy="0"/>
          <a:chOff x="0" y="0"/>
          <a:chExt cx="0" cy="0"/>
        </a:xfrm>
      </p:grpSpPr>
      <p:sp>
        <p:nvSpPr>
          <p:cNvPr id="77" name="Google Shape;77;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8" name="Google Shape;78;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9" name="Google Shape;79;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 name="Shape 87"/>
        <p:cNvGrpSpPr/>
        <p:nvPr/>
      </p:nvGrpSpPr>
      <p:grpSpPr>
        <a:xfrm>
          <a:off x="0" y="0"/>
          <a:ext cx="0" cy="0"/>
          <a:chOff x="0" y="0"/>
          <a:chExt cx="0" cy="0"/>
        </a:xfrm>
      </p:grpSpPr>
      <p:sp>
        <p:nvSpPr>
          <p:cNvPr id="88" name="Google Shape;88;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9" name="Google Shape;89;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0" name="Google Shape;90;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 name="Shape 103"/>
        <p:cNvGrpSpPr/>
        <p:nvPr/>
      </p:nvGrpSpPr>
      <p:grpSpPr>
        <a:xfrm>
          <a:off x="0" y="0"/>
          <a:ext cx="0" cy="0"/>
          <a:chOff x="0" y="0"/>
          <a:chExt cx="0" cy="0"/>
        </a:xfrm>
      </p:grpSpPr>
      <p:sp>
        <p:nvSpPr>
          <p:cNvPr id="104" name="Google Shape;104;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6" name="Shape 126"/>
        <p:cNvGrpSpPr/>
        <p:nvPr/>
      </p:nvGrpSpPr>
      <p:grpSpPr>
        <a:xfrm>
          <a:off x="0" y="0"/>
          <a:ext cx="0" cy="0"/>
          <a:chOff x="0" y="0"/>
          <a:chExt cx="0" cy="0"/>
        </a:xfrm>
      </p:grpSpPr>
      <p:sp>
        <p:nvSpPr>
          <p:cNvPr id="127" name="Google Shape;127;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8" name="Google Shape;128;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9" name="Google Shape;129;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9" name="Shape 139"/>
        <p:cNvGrpSpPr/>
        <p:nvPr/>
      </p:nvGrpSpPr>
      <p:grpSpPr>
        <a:xfrm>
          <a:off x="0" y="0"/>
          <a:ext cx="0" cy="0"/>
          <a:chOff x="0" y="0"/>
          <a:chExt cx="0" cy="0"/>
        </a:xfrm>
      </p:grpSpPr>
      <p:sp>
        <p:nvSpPr>
          <p:cNvPr id="140" name="Google Shape;140;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1" name="Google Shape;141;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2" name="Google Shape;142;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8" name="Shape 158"/>
        <p:cNvGrpSpPr/>
        <p:nvPr/>
      </p:nvGrpSpPr>
      <p:grpSpPr>
        <a:xfrm>
          <a:off x="0" y="0"/>
          <a:ext cx="0" cy="0"/>
          <a:chOff x="0" y="0"/>
          <a:chExt cx="0" cy="0"/>
        </a:xfrm>
      </p:grpSpPr>
      <p:sp>
        <p:nvSpPr>
          <p:cNvPr id="159" name="Google Shape;159;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0" name="Google Shape;160;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1" name="Google Shape;161;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7" name="Shape 177"/>
        <p:cNvGrpSpPr/>
        <p:nvPr/>
      </p:nvGrpSpPr>
      <p:grpSpPr>
        <a:xfrm>
          <a:off x="0" y="0"/>
          <a:ext cx="0" cy="0"/>
          <a:chOff x="0" y="0"/>
          <a:chExt cx="0" cy="0"/>
        </a:xfrm>
      </p:grpSpPr>
      <p:sp>
        <p:nvSpPr>
          <p:cNvPr id="178" name="Google Shape;178;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9" name="Google Shape;179;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80" name="Google Shape;180;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6" name="Shape 196"/>
        <p:cNvGrpSpPr/>
        <p:nvPr/>
      </p:nvGrpSpPr>
      <p:grpSpPr>
        <a:xfrm>
          <a:off x="0" y="0"/>
          <a:ext cx="0" cy="0"/>
          <a:chOff x="0" y="0"/>
          <a:chExt cx="0" cy="0"/>
        </a:xfrm>
      </p:grpSpPr>
      <p:sp>
        <p:nvSpPr>
          <p:cNvPr id="197" name="Google Shape;197;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8" name="Google Shape;198;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9" name="Google Shape;199;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bg>
      <p:bgPr>
        <a:solidFill>
          <a:srgbClr val="000000"/>
        </a:solidFill>
      </p:bgPr>
    </p:bg>
    <p:spTree>
      <p:nvGrpSpPr>
        <p:cNvPr id="10" name="Shape 10"/>
        <p:cNvGrpSpPr/>
        <p:nvPr/>
      </p:nvGrpSpPr>
      <p:grpSpPr>
        <a:xfrm>
          <a:off x="0" y="0"/>
          <a:ext cx="0" cy="0"/>
          <a:chOff x="0" y="0"/>
          <a:chExt cx="0" cy="0"/>
        </a:xfrm>
      </p:grpSpPr>
      <p:sp>
        <p:nvSpPr>
          <p:cNvPr id="11" name="Google Shape;11;p2"/>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 name="Google Shape;12;p2"/>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bg>
      <p:bgPr>
        <a:solidFill>
          <a:srgbClr val="000000"/>
        </a:solidFill>
      </p:bgPr>
    </p:bg>
    <p:spTree>
      <p:nvGrpSpPr>
        <p:cNvPr id="37" name="Shape 37"/>
        <p:cNvGrpSpPr/>
        <p:nvPr/>
      </p:nvGrpSpPr>
      <p:grpSpPr>
        <a:xfrm>
          <a:off x="0" y="0"/>
          <a:ext cx="0" cy="0"/>
          <a:chOff x="0" y="0"/>
          <a:chExt cx="0" cy="0"/>
        </a:xfrm>
      </p:grpSpPr>
      <p:sp>
        <p:nvSpPr>
          <p:cNvPr id="38" name="Google Shape;38;p11"/>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9" name="Google Shape;39;p11"/>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1 master">
  <p:cSld name="Slide 11 master">
    <p:bg>
      <p:bgPr>
        <a:solidFill>
          <a:srgbClr val="000000"/>
        </a:solidFill>
      </p:bgPr>
    </p:bg>
    <p:spTree>
      <p:nvGrpSpPr>
        <p:cNvPr id="40" name="Shape 40"/>
        <p:cNvGrpSpPr/>
        <p:nvPr/>
      </p:nvGrpSpPr>
      <p:grpSpPr>
        <a:xfrm>
          <a:off x="0" y="0"/>
          <a:ext cx="0" cy="0"/>
          <a:chOff x="0" y="0"/>
          <a:chExt cx="0" cy="0"/>
        </a:xfrm>
      </p:grpSpPr>
      <p:sp>
        <p:nvSpPr>
          <p:cNvPr id="41" name="Google Shape;41;p12"/>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2" name="Google Shape;42;p12"/>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2 master">
  <p:cSld name="Slide 12 master">
    <p:bg>
      <p:bgPr>
        <a:solidFill>
          <a:srgbClr val="000000"/>
        </a:solidFill>
      </p:bgPr>
    </p:bg>
    <p:spTree>
      <p:nvGrpSpPr>
        <p:cNvPr id="43" name="Shape 43"/>
        <p:cNvGrpSpPr/>
        <p:nvPr/>
      </p:nvGrpSpPr>
      <p:grpSpPr>
        <a:xfrm>
          <a:off x="0" y="0"/>
          <a:ext cx="0" cy="0"/>
          <a:chOff x="0" y="0"/>
          <a:chExt cx="0" cy="0"/>
        </a:xfrm>
      </p:grpSpPr>
      <p:sp>
        <p:nvSpPr>
          <p:cNvPr id="44" name="Google Shape;44;p13"/>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5" name="Google Shape;45;p13"/>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3 master">
  <p:cSld name="Slide 13 master">
    <p:bg>
      <p:bgPr>
        <a:solidFill>
          <a:srgbClr val="000000"/>
        </a:solidFill>
      </p:bgPr>
    </p:bg>
    <p:spTree>
      <p:nvGrpSpPr>
        <p:cNvPr id="46" name="Shape 46"/>
        <p:cNvGrpSpPr/>
        <p:nvPr/>
      </p:nvGrpSpPr>
      <p:grpSpPr>
        <a:xfrm>
          <a:off x="0" y="0"/>
          <a:ext cx="0" cy="0"/>
          <a:chOff x="0" y="0"/>
          <a:chExt cx="0" cy="0"/>
        </a:xfrm>
      </p:grpSpPr>
      <p:sp>
        <p:nvSpPr>
          <p:cNvPr id="47" name="Google Shape;47;p14"/>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8" name="Google Shape;48;p14"/>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4 master">
  <p:cSld name="Slide 14 master">
    <p:bg>
      <p:bgPr>
        <a:solidFill>
          <a:srgbClr val="000000"/>
        </a:solidFill>
      </p:bgPr>
    </p:bg>
    <p:spTree>
      <p:nvGrpSpPr>
        <p:cNvPr id="49" name="Shape 49"/>
        <p:cNvGrpSpPr/>
        <p:nvPr/>
      </p:nvGrpSpPr>
      <p:grpSpPr>
        <a:xfrm>
          <a:off x="0" y="0"/>
          <a:ext cx="0" cy="0"/>
          <a:chOff x="0" y="0"/>
          <a:chExt cx="0" cy="0"/>
        </a:xfrm>
      </p:grpSpPr>
      <p:sp>
        <p:nvSpPr>
          <p:cNvPr id="50" name="Google Shape;50;p15"/>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1" name="Google Shape;51;p15"/>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5 master">
  <p:cSld name="Slide 15 master">
    <p:bg>
      <p:bgPr>
        <a:solidFill>
          <a:srgbClr val="000000"/>
        </a:solidFill>
      </p:bgPr>
    </p:bg>
    <p:spTree>
      <p:nvGrpSpPr>
        <p:cNvPr id="52" name="Shape 52"/>
        <p:cNvGrpSpPr/>
        <p:nvPr/>
      </p:nvGrpSpPr>
      <p:grpSpPr>
        <a:xfrm>
          <a:off x="0" y="0"/>
          <a:ext cx="0" cy="0"/>
          <a:chOff x="0" y="0"/>
          <a:chExt cx="0" cy="0"/>
        </a:xfrm>
      </p:grpSpPr>
      <p:sp>
        <p:nvSpPr>
          <p:cNvPr id="53" name="Google Shape;53;p16"/>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4" name="Google Shape;54;p16"/>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6 master">
  <p:cSld name="Slide 16 master">
    <p:bg>
      <p:bgPr>
        <a:solidFill>
          <a:srgbClr val="000000"/>
        </a:solidFill>
      </p:bgPr>
    </p:bg>
    <p:spTree>
      <p:nvGrpSpPr>
        <p:cNvPr id="55" name="Shape 55"/>
        <p:cNvGrpSpPr/>
        <p:nvPr/>
      </p:nvGrpSpPr>
      <p:grpSpPr>
        <a:xfrm>
          <a:off x="0" y="0"/>
          <a:ext cx="0" cy="0"/>
          <a:chOff x="0" y="0"/>
          <a:chExt cx="0" cy="0"/>
        </a:xfrm>
      </p:grpSpPr>
      <p:sp>
        <p:nvSpPr>
          <p:cNvPr id="56" name="Google Shape;56;p17"/>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7" name="Google Shape;57;p17"/>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7 master">
  <p:cSld name="Slide 17 master">
    <p:bg>
      <p:bgPr>
        <a:solidFill>
          <a:srgbClr val="000000"/>
        </a:solidFill>
      </p:bgPr>
    </p:bg>
    <p:spTree>
      <p:nvGrpSpPr>
        <p:cNvPr id="58" name="Shape 58"/>
        <p:cNvGrpSpPr/>
        <p:nvPr/>
      </p:nvGrpSpPr>
      <p:grpSpPr>
        <a:xfrm>
          <a:off x="0" y="0"/>
          <a:ext cx="0" cy="0"/>
          <a:chOff x="0" y="0"/>
          <a:chExt cx="0" cy="0"/>
        </a:xfrm>
      </p:grpSpPr>
      <p:sp>
        <p:nvSpPr>
          <p:cNvPr id="59" name="Google Shape;59;p18"/>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0" name="Google Shape;60;p18"/>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8 master">
  <p:cSld name="Slide 18 master">
    <p:bg>
      <p:bgPr>
        <a:solidFill>
          <a:srgbClr val="000000"/>
        </a:solidFill>
      </p:bgPr>
    </p:bg>
    <p:spTree>
      <p:nvGrpSpPr>
        <p:cNvPr id="61" name="Shape 61"/>
        <p:cNvGrpSpPr/>
        <p:nvPr/>
      </p:nvGrpSpPr>
      <p:grpSpPr>
        <a:xfrm>
          <a:off x="0" y="0"/>
          <a:ext cx="0" cy="0"/>
          <a:chOff x="0" y="0"/>
          <a:chExt cx="0" cy="0"/>
        </a:xfrm>
      </p:grpSpPr>
      <p:sp>
        <p:nvSpPr>
          <p:cNvPr id="62" name="Google Shape;62;p19"/>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63" name="Google Shape;63;p19"/>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64" name="Shape 64"/>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13" name="Shape 13"/>
        <p:cNvGrpSpPr/>
        <p:nvPr/>
      </p:nvGrpSpPr>
      <p:grpSpPr>
        <a:xfrm>
          <a:off x="0" y="0"/>
          <a:ext cx="0" cy="0"/>
          <a:chOff x="0" y="0"/>
          <a:chExt cx="0" cy="0"/>
        </a:xfrm>
      </p:grpSpPr>
      <p:sp>
        <p:nvSpPr>
          <p:cNvPr id="14" name="Google Shape;14;p3"/>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 name="Google Shape;15;p3"/>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bg>
      <p:bgPr>
        <a:solidFill>
          <a:srgbClr val="000000"/>
        </a:solidFill>
      </p:bgPr>
    </p:bg>
    <p:spTree>
      <p:nvGrpSpPr>
        <p:cNvPr id="16" name="Shape 16"/>
        <p:cNvGrpSpPr/>
        <p:nvPr/>
      </p:nvGrpSpPr>
      <p:grpSpPr>
        <a:xfrm>
          <a:off x="0" y="0"/>
          <a:ext cx="0" cy="0"/>
          <a:chOff x="0" y="0"/>
          <a:chExt cx="0" cy="0"/>
        </a:xfrm>
      </p:grpSpPr>
      <p:sp>
        <p:nvSpPr>
          <p:cNvPr id="17" name="Google Shape;17;p4"/>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 name="Google Shape;18;p4"/>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19" name="Shape 19"/>
        <p:cNvGrpSpPr/>
        <p:nvPr/>
      </p:nvGrpSpPr>
      <p:grpSpPr>
        <a:xfrm>
          <a:off x="0" y="0"/>
          <a:ext cx="0" cy="0"/>
          <a:chOff x="0" y="0"/>
          <a:chExt cx="0" cy="0"/>
        </a:xfrm>
      </p:grpSpPr>
      <p:sp>
        <p:nvSpPr>
          <p:cNvPr id="20" name="Google Shape;20;p5"/>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 name="Google Shape;21;p5"/>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22" name="Shape 22"/>
        <p:cNvGrpSpPr/>
        <p:nvPr/>
      </p:nvGrpSpPr>
      <p:grpSpPr>
        <a:xfrm>
          <a:off x="0" y="0"/>
          <a:ext cx="0" cy="0"/>
          <a:chOff x="0" y="0"/>
          <a:chExt cx="0" cy="0"/>
        </a:xfrm>
      </p:grpSpPr>
      <p:sp>
        <p:nvSpPr>
          <p:cNvPr id="23" name="Google Shape;23;p6"/>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4" name="Google Shape;24;p6"/>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25" name="Shape 25"/>
        <p:cNvGrpSpPr/>
        <p:nvPr/>
      </p:nvGrpSpPr>
      <p:grpSpPr>
        <a:xfrm>
          <a:off x="0" y="0"/>
          <a:ext cx="0" cy="0"/>
          <a:chOff x="0" y="0"/>
          <a:chExt cx="0" cy="0"/>
        </a:xfrm>
      </p:grpSpPr>
      <p:sp>
        <p:nvSpPr>
          <p:cNvPr id="26" name="Google Shape;26;p7"/>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 name="Google Shape;27;p7"/>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28" name="Shape 28"/>
        <p:cNvGrpSpPr/>
        <p:nvPr/>
      </p:nvGrpSpPr>
      <p:grpSpPr>
        <a:xfrm>
          <a:off x="0" y="0"/>
          <a:ext cx="0" cy="0"/>
          <a:chOff x="0" y="0"/>
          <a:chExt cx="0" cy="0"/>
        </a:xfrm>
      </p:grpSpPr>
      <p:sp>
        <p:nvSpPr>
          <p:cNvPr id="29" name="Google Shape;29;p8"/>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 name="Google Shape;30;p8"/>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bg>
      <p:bgPr>
        <a:solidFill>
          <a:srgbClr val="000000"/>
        </a:solidFill>
      </p:bgPr>
    </p:bg>
    <p:spTree>
      <p:nvGrpSpPr>
        <p:cNvPr id="31" name="Shape 31"/>
        <p:cNvGrpSpPr/>
        <p:nvPr/>
      </p:nvGrpSpPr>
      <p:grpSpPr>
        <a:xfrm>
          <a:off x="0" y="0"/>
          <a:ext cx="0" cy="0"/>
          <a:chOff x="0" y="0"/>
          <a:chExt cx="0" cy="0"/>
        </a:xfrm>
      </p:grpSpPr>
      <p:sp>
        <p:nvSpPr>
          <p:cNvPr id="32" name="Google Shape;32;p9"/>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 name="Google Shape;33;p9"/>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bg>
      <p:bgPr>
        <a:solidFill>
          <a:srgbClr val="000000"/>
        </a:solidFill>
      </p:bgPr>
    </p:bg>
    <p:spTree>
      <p:nvGrpSpPr>
        <p:cNvPr id="34" name="Shape 34"/>
        <p:cNvGrpSpPr/>
        <p:nvPr/>
      </p:nvGrpSpPr>
      <p:grpSpPr>
        <a:xfrm>
          <a:off x="0" y="0"/>
          <a:ext cx="0" cy="0"/>
          <a:chOff x="0" y="0"/>
          <a:chExt cx="0" cy="0"/>
        </a:xfrm>
      </p:grpSpPr>
      <p:sp>
        <p:nvSpPr>
          <p:cNvPr id="35" name="Google Shape;35;p10"/>
          <p:cNvSpPr/>
          <p:nvPr/>
        </p:nvSpPr>
        <p:spPr>
          <a:xfrm>
            <a:off x="0" y="0"/>
            <a:ext cx="14630400" cy="8229600"/>
          </a:xfrm>
          <a:prstGeom prst="rect">
            <a:avLst/>
          </a:prstGeom>
          <a:solidFill>
            <a:srgbClr val="F6F4F4"/>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6" name="Google Shape;36;p10"/>
          <p:cNvSpPr/>
          <p:nvPr/>
        </p:nvSpPr>
        <p:spPr>
          <a:xfrm>
            <a:off x="0" y="0"/>
            <a:ext cx="14630400" cy="8229600"/>
          </a:xfrm>
          <a:prstGeom prst="rect">
            <a:avLst/>
          </a:prstGeom>
          <a:solidFill>
            <a:srgbClr val="FFFFFF"/>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theme" Target="../theme/theme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19" Type="http://schemas.openxmlformats.org/officeDocument/2006/relationships/slideLayout" Target="../slideLayouts/slideLayout19.xml"/><Relationship Id="rId6" Type="http://schemas.openxmlformats.org/officeDocument/2006/relationships/slideLayout" Target="../slideLayouts/slideLayout6.xml"/><Relationship Id="rId18" Type="http://schemas.openxmlformats.org/officeDocument/2006/relationships/slideLayout" Target="../slideLayouts/slideLayout18.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23.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8.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png"/><Relationship Id="rId4" Type="http://schemas.openxmlformats.org/officeDocument/2006/relationships/image" Target="../media/image24.png"/><Relationship Id="rId5" Type="http://schemas.openxmlformats.org/officeDocument/2006/relationships/image" Target="../media/image4.png"/><Relationship Id="rId6" Type="http://schemas.openxmlformats.org/officeDocument/2006/relationships/image" Target="../media/image6.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 Id="rId3" Type="http://schemas.openxmlformats.org/officeDocument/2006/relationships/image" Target="../media/image17.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16.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26.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17.xml"/><Relationship Id="rId3"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8.xml"/><Relationship Id="rId2" Type="http://schemas.openxmlformats.org/officeDocument/2006/relationships/notesSlide" Target="../notesSlides/notesSlide18.xml"/><Relationship Id="rId3" Type="http://schemas.openxmlformats.org/officeDocument/2006/relationships/image" Target="../media/image2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image" Target="../media/image1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3.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1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5.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 Id="rId3" Type="http://schemas.openxmlformats.org/officeDocument/2006/relationships/image" Target="../media/image22.png"/><Relationship Id="rId4" Type="http://schemas.openxmlformats.org/officeDocument/2006/relationships/image" Target="../media/image12.png"/><Relationship Id="rId5" Type="http://schemas.openxmlformats.org/officeDocument/2006/relationships/image" Target="../media/image7.png"/><Relationship Id="rId6" Type="http://schemas.openxmlformats.org/officeDocument/2006/relationships/image" Target="../media/image15.png"/><Relationship Id="rId7" Type="http://schemas.openxmlformats.org/officeDocument/2006/relationships/image" Target="../media/image19.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9.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9" name="Shape 69"/>
        <p:cNvGrpSpPr/>
        <p:nvPr/>
      </p:nvGrpSpPr>
      <p:grpSpPr>
        <a:xfrm>
          <a:off x="0" y="0"/>
          <a:ext cx="0" cy="0"/>
          <a:chOff x="0" y="0"/>
          <a:chExt cx="0" cy="0"/>
        </a:xfrm>
      </p:grpSpPr>
      <p:pic>
        <p:nvPicPr>
          <p:cNvPr descr="preencoded.png" id="70" name="Google Shape;70;p21"/>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71" name="Google Shape;71;p21"/>
          <p:cNvSpPr/>
          <p:nvPr/>
        </p:nvSpPr>
        <p:spPr>
          <a:xfrm>
            <a:off x="793790" y="2719983"/>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CYBER FRAUDS</a:t>
            </a:r>
            <a:endParaRPr b="0" i="0" sz="4450" u="none" cap="none" strike="noStrike"/>
          </a:p>
        </p:txBody>
      </p:sp>
      <p:sp>
        <p:nvSpPr>
          <p:cNvPr id="72" name="Google Shape;72;p21"/>
          <p:cNvSpPr/>
          <p:nvPr/>
        </p:nvSpPr>
        <p:spPr>
          <a:xfrm>
            <a:off x="793790" y="3768923"/>
            <a:ext cx="7556421"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This presentation explores the various types of cyber frauds prevalent in today's digital world, providing insights into their techniques and offering preventative measures.</a:t>
            </a:r>
            <a:endParaRPr b="0" i="0" sz="1750" u="none" cap="none" strike="noStrike"/>
          </a:p>
        </p:txBody>
      </p:sp>
      <p:sp>
        <p:nvSpPr>
          <p:cNvPr id="73" name="Google Shape;73;p21"/>
          <p:cNvSpPr/>
          <p:nvPr/>
        </p:nvSpPr>
        <p:spPr>
          <a:xfrm>
            <a:off x="793790" y="5129689"/>
            <a:ext cx="362903" cy="362903"/>
          </a:xfrm>
          <a:prstGeom prst="roundRect">
            <a:avLst>
              <a:gd fmla="val 25194296"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74" name="Google Shape;74;p21"/>
          <p:cNvPicPr preferRelativeResize="0"/>
          <p:nvPr/>
        </p:nvPicPr>
        <p:blipFill rotWithShape="1">
          <a:blip r:embed="rId4">
            <a:alphaModFix/>
          </a:blip>
          <a:srcRect b="0" l="0" r="0" t="0"/>
          <a:stretch/>
        </p:blipFill>
        <p:spPr>
          <a:xfrm>
            <a:off x="801410" y="5137309"/>
            <a:ext cx="347663" cy="347663"/>
          </a:xfrm>
          <a:prstGeom prst="rect">
            <a:avLst/>
          </a:prstGeom>
          <a:noFill/>
          <a:ln>
            <a:noFill/>
          </a:ln>
        </p:spPr>
      </p:pic>
      <p:sp>
        <p:nvSpPr>
          <p:cNvPr id="75" name="Google Shape;75;p21"/>
          <p:cNvSpPr/>
          <p:nvPr/>
        </p:nvSpPr>
        <p:spPr>
          <a:xfrm>
            <a:off x="1270040" y="5112782"/>
            <a:ext cx="2918936" cy="396835"/>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by sridhar nallamothu</a:t>
            </a:r>
            <a:endParaRPr b="0" i="0" sz="2200" u="none" cap="none" strike="noStrike"/>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8" name="Shape 208"/>
        <p:cNvGrpSpPr/>
        <p:nvPr/>
      </p:nvGrpSpPr>
      <p:grpSpPr>
        <a:xfrm>
          <a:off x="0" y="0"/>
          <a:ext cx="0" cy="0"/>
          <a:chOff x="0" y="0"/>
          <a:chExt cx="0" cy="0"/>
        </a:xfrm>
      </p:grpSpPr>
      <p:sp>
        <p:nvSpPr>
          <p:cNvPr id="209" name="Google Shape;209;p30"/>
          <p:cNvSpPr/>
          <p:nvPr/>
        </p:nvSpPr>
        <p:spPr>
          <a:xfrm>
            <a:off x="657701" y="646390"/>
            <a:ext cx="4697968" cy="587216"/>
          </a:xfrm>
          <a:prstGeom prst="rect">
            <a:avLst/>
          </a:prstGeom>
          <a:noFill/>
          <a:ln>
            <a:noFill/>
          </a:ln>
        </p:spPr>
        <p:txBody>
          <a:bodyPr anchorCtr="0" anchor="t" bIns="0" lIns="0" spcFirstLastPara="1" rIns="0" wrap="square" tIns="0">
            <a:noAutofit/>
          </a:bodyPr>
          <a:lstStyle/>
          <a:p>
            <a:pPr indent="0" lvl="0" marL="0" marR="0" rtl="0" algn="l">
              <a:lnSpc>
                <a:spcPct val="126027"/>
              </a:lnSpc>
              <a:spcBef>
                <a:spcPts val="0"/>
              </a:spcBef>
              <a:spcAft>
                <a:spcPts val="0"/>
              </a:spcAft>
              <a:buClr>
                <a:srgbClr val="000000"/>
              </a:buClr>
              <a:buSzPts val="3650"/>
              <a:buFont typeface="Inter"/>
              <a:buNone/>
            </a:pPr>
            <a:r>
              <a:rPr b="1" i="0" lang="en-US" sz="3650" u="none" cap="none" strike="noStrike">
                <a:solidFill>
                  <a:srgbClr val="000000"/>
                </a:solidFill>
                <a:latin typeface="Inter"/>
                <a:ea typeface="Inter"/>
                <a:cs typeface="Inter"/>
                <a:sym typeface="Inter"/>
              </a:rPr>
              <a:t>ATM Skimmers</a:t>
            </a:r>
            <a:endParaRPr b="0" i="0" sz="3650" u="none" cap="none" strike="noStrike"/>
          </a:p>
        </p:txBody>
      </p:sp>
      <p:pic>
        <p:nvPicPr>
          <p:cNvPr descr="preencoded.png" id="210" name="Google Shape;210;p30"/>
          <p:cNvPicPr preferRelativeResize="0"/>
          <p:nvPr/>
        </p:nvPicPr>
        <p:blipFill rotWithShape="1">
          <a:blip r:embed="rId3">
            <a:alphaModFix/>
          </a:blip>
          <a:srcRect b="0" l="0" r="0" t="0"/>
          <a:stretch/>
        </p:blipFill>
        <p:spPr>
          <a:xfrm>
            <a:off x="657701" y="1726763"/>
            <a:ext cx="5325666" cy="3994190"/>
          </a:xfrm>
          <a:prstGeom prst="rect">
            <a:avLst/>
          </a:prstGeom>
          <a:noFill/>
          <a:ln>
            <a:noFill/>
          </a:ln>
        </p:spPr>
      </p:pic>
      <p:sp>
        <p:nvSpPr>
          <p:cNvPr id="211" name="Google Shape;211;p30"/>
          <p:cNvSpPr/>
          <p:nvPr/>
        </p:nvSpPr>
        <p:spPr>
          <a:xfrm>
            <a:off x="7552015" y="1684496"/>
            <a:ext cx="6428303" cy="2254567"/>
          </a:xfrm>
          <a:prstGeom prst="rect">
            <a:avLst/>
          </a:prstGeom>
          <a:noFill/>
          <a:ln>
            <a:noFill/>
          </a:ln>
        </p:spPr>
        <p:txBody>
          <a:bodyPr anchorCtr="0" anchor="t" bIns="0" lIns="0" spcFirstLastPara="1" rIns="0" wrap="square" tIns="0">
            <a:noAutofit/>
          </a:bodyPr>
          <a:lstStyle/>
          <a:p>
            <a:pPr indent="0" lvl="0" marL="0" marR="0" rtl="0" algn="l">
              <a:lnSpc>
                <a:spcPct val="163888"/>
              </a:lnSpc>
              <a:spcBef>
                <a:spcPts val="0"/>
              </a:spcBef>
              <a:spcAft>
                <a:spcPts val="0"/>
              </a:spcAft>
              <a:buClr>
                <a:srgbClr val="272525"/>
              </a:buClr>
              <a:buSzPts val="1800"/>
              <a:buFont typeface="Inter"/>
              <a:buNone/>
            </a:pPr>
            <a:r>
              <a:rPr b="0" i="0" lang="en-US" sz="1800" u="none" cap="none" strike="noStrike">
                <a:solidFill>
                  <a:srgbClr val="272525"/>
                </a:solidFill>
                <a:latin typeface="Inter"/>
                <a:ea typeface="Inter"/>
                <a:cs typeface="Inter"/>
                <a:sym typeface="Inter"/>
              </a:rPr>
              <a:t>ATM skimmers, also known as card skimmers, are devices that are placed on ATMs to secretly collect credit card information from unsuspecting victims. These devices are often designed to blend in with the ATM and can be difficult to detect. It is important to be cautious and check for any signs of tampering before using an ATM.</a:t>
            </a:r>
            <a:endParaRPr b="0" i="0" sz="1800" u="none" cap="none" strike="noStrike"/>
          </a:p>
        </p:txBody>
      </p:sp>
      <p:sp>
        <p:nvSpPr>
          <p:cNvPr id="212" name="Google Shape;212;p30"/>
          <p:cNvSpPr/>
          <p:nvPr/>
        </p:nvSpPr>
        <p:spPr>
          <a:xfrm>
            <a:off x="657701" y="6331506"/>
            <a:ext cx="2348984" cy="293608"/>
          </a:xfrm>
          <a:prstGeom prst="rect">
            <a:avLst/>
          </a:prstGeom>
          <a:noFill/>
          <a:ln>
            <a:noFill/>
          </a:ln>
        </p:spPr>
        <p:txBody>
          <a:bodyPr anchorCtr="0" anchor="t" bIns="0" lIns="0" spcFirstLastPara="1" rIns="0" wrap="square" tIns="0">
            <a:noAutofit/>
          </a:bodyPr>
          <a:lstStyle/>
          <a:p>
            <a:pPr indent="0" lvl="0" marL="0" marR="0" rtl="0" algn="l">
              <a:lnSpc>
                <a:spcPct val="127777"/>
              </a:lnSpc>
              <a:spcBef>
                <a:spcPts val="0"/>
              </a:spcBef>
              <a:spcAft>
                <a:spcPts val="0"/>
              </a:spcAft>
              <a:buClr>
                <a:srgbClr val="000000"/>
              </a:buClr>
              <a:buSzPts val="1800"/>
              <a:buFont typeface="Inter"/>
              <a:buNone/>
            </a:pPr>
            <a:r>
              <a:rPr b="1" i="0" lang="en-US" sz="1800" u="none" cap="none" strike="noStrike">
                <a:solidFill>
                  <a:srgbClr val="000000"/>
                </a:solidFill>
                <a:latin typeface="Inter"/>
                <a:ea typeface="Inter"/>
                <a:cs typeface="Inter"/>
                <a:sym typeface="Inter"/>
              </a:rPr>
              <a:t>ATM Skimming</a:t>
            </a:r>
            <a:endParaRPr b="0" i="0" sz="1800" u="none" cap="none" strike="noStrike"/>
          </a:p>
        </p:txBody>
      </p:sp>
      <p:sp>
        <p:nvSpPr>
          <p:cNvPr id="213" name="Google Shape;213;p30"/>
          <p:cNvSpPr/>
          <p:nvPr/>
        </p:nvSpPr>
        <p:spPr>
          <a:xfrm>
            <a:off x="657701" y="6812994"/>
            <a:ext cx="6428303" cy="601028"/>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A common method of financial fraud that involves attaching a skimming device to an ATM to steal card information.</a:t>
            </a:r>
            <a:endParaRPr b="0" i="0" sz="1450" u="none" cap="none" strike="noStrike"/>
          </a:p>
        </p:txBody>
      </p:sp>
      <p:sp>
        <p:nvSpPr>
          <p:cNvPr id="214" name="Google Shape;214;p30"/>
          <p:cNvSpPr/>
          <p:nvPr/>
        </p:nvSpPr>
        <p:spPr>
          <a:xfrm>
            <a:off x="7552015" y="6331506"/>
            <a:ext cx="2533888" cy="293608"/>
          </a:xfrm>
          <a:prstGeom prst="rect">
            <a:avLst/>
          </a:prstGeom>
          <a:noFill/>
          <a:ln>
            <a:noFill/>
          </a:ln>
        </p:spPr>
        <p:txBody>
          <a:bodyPr anchorCtr="0" anchor="t" bIns="0" lIns="0" spcFirstLastPara="1" rIns="0" wrap="square" tIns="0">
            <a:noAutofit/>
          </a:bodyPr>
          <a:lstStyle/>
          <a:p>
            <a:pPr indent="0" lvl="0" marL="0" marR="0" rtl="0" algn="l">
              <a:lnSpc>
                <a:spcPct val="127777"/>
              </a:lnSpc>
              <a:spcBef>
                <a:spcPts val="0"/>
              </a:spcBef>
              <a:spcAft>
                <a:spcPts val="0"/>
              </a:spcAft>
              <a:buClr>
                <a:srgbClr val="000000"/>
              </a:buClr>
              <a:buSzPts val="1800"/>
              <a:buFont typeface="Inter"/>
              <a:buNone/>
            </a:pPr>
            <a:r>
              <a:rPr b="1" i="0" lang="en-US" sz="1800" u="none" cap="none" strike="noStrike">
                <a:solidFill>
                  <a:srgbClr val="000000"/>
                </a:solidFill>
                <a:latin typeface="Inter"/>
                <a:ea typeface="Inter"/>
                <a:cs typeface="Inter"/>
                <a:sym typeface="Inter"/>
              </a:rPr>
              <a:t>Skimming Components</a:t>
            </a:r>
            <a:endParaRPr b="0" i="0" sz="1800" u="none" cap="none" strike="noStrike"/>
          </a:p>
        </p:txBody>
      </p:sp>
      <p:sp>
        <p:nvSpPr>
          <p:cNvPr id="215" name="Google Shape;215;p30"/>
          <p:cNvSpPr/>
          <p:nvPr/>
        </p:nvSpPr>
        <p:spPr>
          <a:xfrm>
            <a:off x="7552015" y="6812994"/>
            <a:ext cx="6428303" cy="601028"/>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Skimmers usually have two parts: a card reader and a PIN pad. The card reader copies your card information while the PIN pad records your PIN.</a:t>
            </a:r>
            <a:endParaRPr b="0" i="0" sz="1450" u="none" cap="none" strike="noStrike"/>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pic>
        <p:nvPicPr>
          <p:cNvPr descr="preencoded.png" id="221" name="Google Shape;221;p31"/>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22" name="Google Shape;222;p31"/>
          <p:cNvSpPr/>
          <p:nvPr/>
        </p:nvSpPr>
        <p:spPr>
          <a:xfrm>
            <a:off x="793790" y="2864525"/>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Cheap Gadgets Fraud</a:t>
            </a:r>
            <a:endParaRPr b="0" i="0" sz="4450" u="none" cap="none" strike="noStrike"/>
          </a:p>
        </p:txBody>
      </p:sp>
      <p:sp>
        <p:nvSpPr>
          <p:cNvPr id="223" name="Google Shape;223;p31"/>
          <p:cNvSpPr/>
          <p:nvPr/>
        </p:nvSpPr>
        <p:spPr>
          <a:xfrm>
            <a:off x="793790" y="3913465"/>
            <a:ext cx="7556421"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Fraudsters often promote expensive gadgets at discounted prices on social media platforms like Telegram, WhatsApp, and Facebook. They use fake screenshots to make it seem like they're reliable, but orders never get delivered.</a:t>
            </a:r>
            <a:endParaRPr b="0" i="0" sz="175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32"/>
          <p:cNvSpPr/>
          <p:nvPr/>
        </p:nvSpPr>
        <p:spPr>
          <a:xfrm>
            <a:off x="793790" y="1832610"/>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UPI FRAUDS</a:t>
            </a:r>
            <a:endParaRPr b="0" i="0" sz="4450" u="none" cap="none" strike="noStrike"/>
          </a:p>
        </p:txBody>
      </p:sp>
      <p:pic>
        <p:nvPicPr>
          <p:cNvPr descr="preencoded.png" id="230" name="Google Shape;230;p32"/>
          <p:cNvPicPr preferRelativeResize="0"/>
          <p:nvPr/>
        </p:nvPicPr>
        <p:blipFill rotWithShape="1">
          <a:blip r:embed="rId3">
            <a:alphaModFix/>
          </a:blip>
          <a:srcRect b="0" l="0" r="0" t="0"/>
          <a:stretch/>
        </p:blipFill>
        <p:spPr>
          <a:xfrm>
            <a:off x="3247430" y="2995017"/>
            <a:ext cx="1614011" cy="807958"/>
          </a:xfrm>
          <a:prstGeom prst="rect">
            <a:avLst/>
          </a:prstGeom>
          <a:noFill/>
          <a:ln>
            <a:noFill/>
          </a:ln>
        </p:spPr>
      </p:pic>
      <p:sp>
        <p:nvSpPr>
          <p:cNvPr id="231" name="Google Shape;231;p32"/>
          <p:cNvSpPr/>
          <p:nvPr/>
        </p:nvSpPr>
        <p:spPr>
          <a:xfrm>
            <a:off x="3997523" y="3259336"/>
            <a:ext cx="113705" cy="453509"/>
          </a:xfrm>
          <a:prstGeom prst="rect">
            <a:avLst/>
          </a:prstGeom>
          <a:noFill/>
          <a:ln>
            <a:noFill/>
          </a:ln>
        </p:spPr>
        <p:txBody>
          <a:bodyPr anchorCtr="0" anchor="t" bIns="0" lIns="0" spcFirstLastPara="1" rIns="0" wrap="square" tIns="0">
            <a:noAutofit/>
          </a:bodyPr>
          <a:lstStyle/>
          <a:p>
            <a:pPr indent="0" lvl="0" marL="0" marR="0" rtl="0" algn="ctr">
              <a:lnSpc>
                <a:spcPct val="161363"/>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1</a:t>
            </a:r>
            <a:endParaRPr b="0" i="0" sz="2200" u="none" cap="none" strike="noStrike"/>
          </a:p>
        </p:txBody>
      </p:sp>
      <p:sp>
        <p:nvSpPr>
          <p:cNvPr id="232" name="Google Shape;232;p32"/>
          <p:cNvSpPr/>
          <p:nvPr/>
        </p:nvSpPr>
        <p:spPr>
          <a:xfrm>
            <a:off x="5088255" y="3221831"/>
            <a:ext cx="2102763"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Data Harvesting</a:t>
            </a:r>
            <a:endParaRPr b="0" i="0" sz="2200" u="none" cap="none" strike="noStrike"/>
          </a:p>
        </p:txBody>
      </p:sp>
      <p:sp>
        <p:nvSpPr>
          <p:cNvPr id="233" name="Google Shape;233;p32"/>
          <p:cNvSpPr/>
          <p:nvPr/>
        </p:nvSpPr>
        <p:spPr>
          <a:xfrm>
            <a:off x="4918115" y="3816072"/>
            <a:ext cx="8861822" cy="15240"/>
          </a:xfrm>
          <a:prstGeom prst="roundRect">
            <a:avLst>
              <a:gd fmla="val 625116"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4" name="Google Shape;234;p32"/>
          <p:cNvPicPr preferRelativeResize="0"/>
          <p:nvPr/>
        </p:nvPicPr>
        <p:blipFill rotWithShape="1">
          <a:blip r:embed="rId4">
            <a:alphaModFix/>
          </a:blip>
          <a:srcRect b="0" l="0" r="0" t="0"/>
          <a:stretch/>
        </p:blipFill>
        <p:spPr>
          <a:xfrm>
            <a:off x="2440424" y="3859649"/>
            <a:ext cx="3228022" cy="807958"/>
          </a:xfrm>
          <a:prstGeom prst="rect">
            <a:avLst/>
          </a:prstGeom>
          <a:noFill/>
          <a:ln>
            <a:noFill/>
          </a:ln>
        </p:spPr>
      </p:pic>
      <p:sp>
        <p:nvSpPr>
          <p:cNvPr id="235" name="Google Shape;235;p32"/>
          <p:cNvSpPr/>
          <p:nvPr/>
        </p:nvSpPr>
        <p:spPr>
          <a:xfrm>
            <a:off x="3969425" y="4036814"/>
            <a:ext cx="169902" cy="453509"/>
          </a:xfrm>
          <a:prstGeom prst="rect">
            <a:avLst/>
          </a:prstGeom>
          <a:noFill/>
          <a:ln>
            <a:noFill/>
          </a:ln>
        </p:spPr>
        <p:txBody>
          <a:bodyPr anchorCtr="0" anchor="t" bIns="0" lIns="0" spcFirstLastPara="1" rIns="0" wrap="square" tIns="0">
            <a:noAutofit/>
          </a:bodyPr>
          <a:lstStyle/>
          <a:p>
            <a:pPr indent="0" lvl="0" marL="0" marR="0" rtl="0" algn="ctr">
              <a:lnSpc>
                <a:spcPct val="161363"/>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2</a:t>
            </a:r>
            <a:endParaRPr b="0" i="0" sz="2200" u="none" cap="none" strike="noStrike"/>
          </a:p>
        </p:txBody>
      </p:sp>
      <p:sp>
        <p:nvSpPr>
          <p:cNvPr id="236" name="Google Shape;236;p32"/>
          <p:cNvSpPr/>
          <p:nvPr/>
        </p:nvSpPr>
        <p:spPr>
          <a:xfrm>
            <a:off x="5895261" y="4086463"/>
            <a:ext cx="2514957"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QR Code Swapping</a:t>
            </a:r>
            <a:endParaRPr b="0" i="0" sz="2200" u="none" cap="none" strike="noStrike"/>
          </a:p>
        </p:txBody>
      </p:sp>
      <p:sp>
        <p:nvSpPr>
          <p:cNvPr id="237" name="Google Shape;237;p32"/>
          <p:cNvSpPr/>
          <p:nvPr/>
        </p:nvSpPr>
        <p:spPr>
          <a:xfrm>
            <a:off x="5725120" y="4680704"/>
            <a:ext cx="8054816" cy="15240"/>
          </a:xfrm>
          <a:prstGeom prst="roundRect">
            <a:avLst>
              <a:gd fmla="val 625116"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38" name="Google Shape;238;p32"/>
          <p:cNvPicPr preferRelativeResize="0"/>
          <p:nvPr/>
        </p:nvPicPr>
        <p:blipFill rotWithShape="1">
          <a:blip r:embed="rId5">
            <a:alphaModFix/>
          </a:blip>
          <a:srcRect b="0" l="0" r="0" t="0"/>
          <a:stretch/>
        </p:blipFill>
        <p:spPr>
          <a:xfrm>
            <a:off x="1633418" y="4724281"/>
            <a:ext cx="4842034" cy="807958"/>
          </a:xfrm>
          <a:prstGeom prst="rect">
            <a:avLst/>
          </a:prstGeom>
          <a:noFill/>
          <a:ln>
            <a:noFill/>
          </a:ln>
        </p:spPr>
      </p:pic>
      <p:sp>
        <p:nvSpPr>
          <p:cNvPr id="239" name="Google Shape;239;p32"/>
          <p:cNvSpPr/>
          <p:nvPr/>
        </p:nvSpPr>
        <p:spPr>
          <a:xfrm>
            <a:off x="3967163" y="4901446"/>
            <a:ext cx="174427" cy="453509"/>
          </a:xfrm>
          <a:prstGeom prst="rect">
            <a:avLst/>
          </a:prstGeom>
          <a:noFill/>
          <a:ln>
            <a:noFill/>
          </a:ln>
        </p:spPr>
        <p:txBody>
          <a:bodyPr anchorCtr="0" anchor="t" bIns="0" lIns="0" spcFirstLastPara="1" rIns="0" wrap="square" tIns="0">
            <a:noAutofit/>
          </a:bodyPr>
          <a:lstStyle/>
          <a:p>
            <a:pPr indent="0" lvl="0" marL="0" marR="0" rtl="0" algn="ctr">
              <a:lnSpc>
                <a:spcPct val="161363"/>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3</a:t>
            </a:r>
            <a:endParaRPr b="0" i="0" sz="2200" u="none" cap="none" strike="noStrike"/>
          </a:p>
        </p:txBody>
      </p:sp>
      <p:sp>
        <p:nvSpPr>
          <p:cNvPr id="240" name="Google Shape;240;p32"/>
          <p:cNvSpPr/>
          <p:nvPr/>
        </p:nvSpPr>
        <p:spPr>
          <a:xfrm>
            <a:off x="6702266" y="4951095"/>
            <a:ext cx="278701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Remote Access Apps</a:t>
            </a:r>
            <a:endParaRPr b="0" i="0" sz="2200" u="none" cap="none" strike="noStrike"/>
          </a:p>
        </p:txBody>
      </p:sp>
      <p:sp>
        <p:nvSpPr>
          <p:cNvPr id="241" name="Google Shape;241;p32"/>
          <p:cNvSpPr/>
          <p:nvPr/>
        </p:nvSpPr>
        <p:spPr>
          <a:xfrm>
            <a:off x="6532126" y="5545336"/>
            <a:ext cx="7247811" cy="15240"/>
          </a:xfrm>
          <a:prstGeom prst="roundRect">
            <a:avLst>
              <a:gd fmla="val 625116"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242" name="Google Shape;242;p32"/>
          <p:cNvPicPr preferRelativeResize="0"/>
          <p:nvPr/>
        </p:nvPicPr>
        <p:blipFill rotWithShape="1">
          <a:blip r:embed="rId6">
            <a:alphaModFix/>
          </a:blip>
          <a:srcRect b="0" l="0" r="0" t="0"/>
          <a:stretch/>
        </p:blipFill>
        <p:spPr>
          <a:xfrm>
            <a:off x="826294" y="5588913"/>
            <a:ext cx="6456164" cy="807958"/>
          </a:xfrm>
          <a:prstGeom prst="rect">
            <a:avLst/>
          </a:prstGeom>
          <a:noFill/>
          <a:ln>
            <a:noFill/>
          </a:ln>
        </p:spPr>
      </p:pic>
      <p:sp>
        <p:nvSpPr>
          <p:cNvPr id="243" name="Google Shape;243;p32"/>
          <p:cNvSpPr/>
          <p:nvPr/>
        </p:nvSpPr>
        <p:spPr>
          <a:xfrm>
            <a:off x="3962638" y="5766078"/>
            <a:ext cx="183237" cy="453509"/>
          </a:xfrm>
          <a:prstGeom prst="rect">
            <a:avLst/>
          </a:prstGeom>
          <a:noFill/>
          <a:ln>
            <a:noFill/>
          </a:ln>
        </p:spPr>
        <p:txBody>
          <a:bodyPr anchorCtr="0" anchor="t" bIns="0" lIns="0" spcFirstLastPara="1" rIns="0" wrap="square" tIns="0">
            <a:noAutofit/>
          </a:bodyPr>
          <a:lstStyle/>
          <a:p>
            <a:pPr indent="0" lvl="0" marL="0" marR="0" rtl="0" algn="ctr">
              <a:lnSpc>
                <a:spcPct val="161363"/>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4</a:t>
            </a:r>
            <a:endParaRPr b="0" i="0" sz="2200" u="none" cap="none" strike="noStrike"/>
          </a:p>
        </p:txBody>
      </p:sp>
      <p:sp>
        <p:nvSpPr>
          <p:cNvPr id="244" name="Google Shape;244;p32"/>
          <p:cNvSpPr/>
          <p:nvPr/>
        </p:nvSpPr>
        <p:spPr>
          <a:xfrm>
            <a:off x="7509272" y="5815727"/>
            <a:ext cx="1874758"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UPI Apps</a:t>
            </a:r>
            <a:endParaRPr b="0" i="0" sz="220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9" name="Shape 249"/>
        <p:cNvGrpSpPr/>
        <p:nvPr/>
      </p:nvGrpSpPr>
      <p:grpSpPr>
        <a:xfrm>
          <a:off x="0" y="0"/>
          <a:ext cx="0" cy="0"/>
          <a:chOff x="0" y="0"/>
          <a:chExt cx="0" cy="0"/>
        </a:xfrm>
      </p:grpSpPr>
      <p:sp>
        <p:nvSpPr>
          <p:cNvPr id="250" name="Google Shape;250;p33"/>
          <p:cNvSpPr/>
          <p:nvPr/>
        </p:nvSpPr>
        <p:spPr>
          <a:xfrm>
            <a:off x="704612" y="553641"/>
            <a:ext cx="7576185" cy="629245"/>
          </a:xfrm>
          <a:prstGeom prst="rect">
            <a:avLst/>
          </a:prstGeom>
          <a:noFill/>
          <a:ln>
            <a:noFill/>
          </a:ln>
        </p:spPr>
        <p:txBody>
          <a:bodyPr anchorCtr="0" anchor="t" bIns="0" lIns="0" spcFirstLastPara="1" rIns="0" wrap="square" tIns="0">
            <a:noAutofit/>
          </a:bodyPr>
          <a:lstStyle/>
          <a:p>
            <a:pPr indent="0" lvl="0" marL="0" marR="0" rtl="0" algn="l">
              <a:lnSpc>
                <a:spcPct val="125316"/>
              </a:lnSpc>
              <a:spcBef>
                <a:spcPts val="0"/>
              </a:spcBef>
              <a:spcAft>
                <a:spcPts val="0"/>
              </a:spcAft>
              <a:buClr>
                <a:srgbClr val="000000"/>
              </a:buClr>
              <a:buSzPts val="3950"/>
              <a:buFont typeface="Inter"/>
              <a:buNone/>
            </a:pPr>
            <a:r>
              <a:rPr b="1" i="0" lang="en-US" sz="3950" u="none" cap="none" strike="noStrike">
                <a:solidFill>
                  <a:srgbClr val="000000"/>
                </a:solidFill>
                <a:latin typeface="Inter"/>
                <a:ea typeface="Inter"/>
                <a:cs typeface="Inter"/>
                <a:sym typeface="Inter"/>
              </a:rPr>
              <a:t>FAKE CUSTOMER CARE FRAUDS</a:t>
            </a:r>
            <a:endParaRPr b="0" i="0" sz="3950" u="none" cap="none" strike="noStrike"/>
          </a:p>
        </p:txBody>
      </p:sp>
      <p:pic>
        <p:nvPicPr>
          <p:cNvPr descr="preencoded.png" id="251" name="Google Shape;251;p33"/>
          <p:cNvPicPr preferRelativeResize="0"/>
          <p:nvPr/>
        </p:nvPicPr>
        <p:blipFill rotWithShape="1">
          <a:blip r:embed="rId3">
            <a:alphaModFix/>
          </a:blip>
          <a:srcRect b="0" l="0" r="0" t="0"/>
          <a:stretch/>
        </p:blipFill>
        <p:spPr>
          <a:xfrm>
            <a:off x="704612" y="1711285"/>
            <a:ext cx="6988373" cy="3996214"/>
          </a:xfrm>
          <a:prstGeom prst="rect">
            <a:avLst/>
          </a:prstGeom>
          <a:noFill/>
          <a:ln>
            <a:noFill/>
          </a:ln>
        </p:spPr>
      </p:pic>
      <p:sp>
        <p:nvSpPr>
          <p:cNvPr id="252" name="Google Shape;252;p33"/>
          <p:cNvSpPr/>
          <p:nvPr/>
        </p:nvSpPr>
        <p:spPr>
          <a:xfrm>
            <a:off x="9076730" y="1665923"/>
            <a:ext cx="4856559" cy="2898577"/>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Fake customer care frauds involve scammers posing as customer service representatives to collect personal information or trick individuals into making fraudulent payments. They often use tactics such as creating fake websites, call centers, and email addresses that closely mirror those of legitimate customer service channels. It is important to verify the legitimacy of customer care contacts before providing any personal or financial information.</a:t>
            </a:r>
            <a:endParaRPr b="0" i="0" sz="1550" u="none" cap="none" strike="noStrike"/>
          </a:p>
        </p:txBody>
      </p:sp>
      <p:sp>
        <p:nvSpPr>
          <p:cNvPr id="253" name="Google Shape;253;p33"/>
          <p:cNvSpPr/>
          <p:nvPr/>
        </p:nvSpPr>
        <p:spPr>
          <a:xfrm>
            <a:off x="704612" y="6361748"/>
            <a:ext cx="2516624" cy="314563"/>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000000"/>
              </a:buClr>
              <a:buSzPts val="1950"/>
              <a:buFont typeface="Inter"/>
              <a:buNone/>
            </a:pPr>
            <a:r>
              <a:rPr b="1" i="0" lang="en-US" sz="1950" u="none" cap="none" strike="noStrike">
                <a:solidFill>
                  <a:srgbClr val="000000"/>
                </a:solidFill>
                <a:latin typeface="Inter"/>
                <a:ea typeface="Inter"/>
                <a:cs typeface="Inter"/>
                <a:sym typeface="Inter"/>
              </a:rPr>
              <a:t>Fake Numbers</a:t>
            </a:r>
            <a:endParaRPr b="0" i="0" sz="1950" u="none" cap="none" strike="noStrike"/>
          </a:p>
        </p:txBody>
      </p:sp>
      <p:sp>
        <p:nvSpPr>
          <p:cNvPr id="254" name="Google Shape;254;p33"/>
          <p:cNvSpPr/>
          <p:nvPr/>
        </p:nvSpPr>
        <p:spPr>
          <a:xfrm>
            <a:off x="704612" y="6877645"/>
            <a:ext cx="6364962" cy="644128"/>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Fraudsters circulate fake customer care numbers on various platforms, often disguised as legitimate support.</a:t>
            </a:r>
            <a:endParaRPr b="0" i="0" sz="1550" u="none" cap="none" strike="noStrike"/>
          </a:p>
        </p:txBody>
      </p:sp>
      <p:sp>
        <p:nvSpPr>
          <p:cNvPr id="255" name="Google Shape;255;p33"/>
          <p:cNvSpPr/>
          <p:nvPr/>
        </p:nvSpPr>
        <p:spPr>
          <a:xfrm>
            <a:off x="7568446" y="6361748"/>
            <a:ext cx="2579727" cy="314563"/>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000000"/>
              </a:buClr>
              <a:buSzPts val="1950"/>
              <a:buFont typeface="Inter"/>
              <a:buNone/>
            </a:pPr>
            <a:r>
              <a:rPr b="1" i="0" lang="en-US" sz="1950" u="none" cap="none" strike="noStrike">
                <a:solidFill>
                  <a:srgbClr val="000000"/>
                </a:solidFill>
                <a:latin typeface="Inter"/>
                <a:ea typeface="Inter"/>
                <a:cs typeface="Inter"/>
                <a:sym typeface="Inter"/>
              </a:rPr>
              <a:t>Information Extraction</a:t>
            </a:r>
            <a:endParaRPr b="0" i="0" sz="1950" u="none" cap="none" strike="noStrike"/>
          </a:p>
        </p:txBody>
      </p:sp>
      <p:sp>
        <p:nvSpPr>
          <p:cNvPr id="256" name="Google Shape;256;p33"/>
          <p:cNvSpPr/>
          <p:nvPr/>
        </p:nvSpPr>
        <p:spPr>
          <a:xfrm>
            <a:off x="7568446" y="6877645"/>
            <a:ext cx="6364962" cy="644128"/>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Once a victim calls the fake number, they are tricked into revealing sensitive bank information.</a:t>
            </a:r>
            <a:endParaRPr b="0" i="0" sz="1550" u="none" cap="none" strike="noStrike"/>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1" name="Shape 261"/>
        <p:cNvGrpSpPr/>
        <p:nvPr/>
      </p:nvGrpSpPr>
      <p:grpSpPr>
        <a:xfrm>
          <a:off x="0" y="0"/>
          <a:ext cx="0" cy="0"/>
          <a:chOff x="0" y="0"/>
          <a:chExt cx="0" cy="0"/>
        </a:xfrm>
      </p:grpSpPr>
      <p:pic>
        <p:nvPicPr>
          <p:cNvPr descr="preencoded.png" id="262" name="Google Shape;262;p34"/>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263" name="Google Shape;263;p34"/>
          <p:cNvSpPr/>
          <p:nvPr/>
        </p:nvSpPr>
        <p:spPr>
          <a:xfrm>
            <a:off x="6280190" y="858679"/>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SIM SWAPPING</a:t>
            </a:r>
            <a:endParaRPr b="0" i="0" sz="4450" u="none" cap="none" strike="noStrike"/>
          </a:p>
        </p:txBody>
      </p:sp>
      <p:sp>
        <p:nvSpPr>
          <p:cNvPr id="264" name="Google Shape;264;p34"/>
          <p:cNvSpPr/>
          <p:nvPr/>
        </p:nvSpPr>
        <p:spPr>
          <a:xfrm>
            <a:off x="6605111" y="1907619"/>
            <a:ext cx="30480" cy="5463183"/>
          </a:xfrm>
          <a:prstGeom prst="roundRect">
            <a:avLst>
              <a:gd fmla="val 312558"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5" name="Google Shape;265;p34"/>
          <p:cNvSpPr/>
          <p:nvPr/>
        </p:nvSpPr>
        <p:spPr>
          <a:xfrm>
            <a:off x="6845022" y="2402681"/>
            <a:ext cx="793790" cy="30480"/>
          </a:xfrm>
          <a:prstGeom prst="roundRect">
            <a:avLst>
              <a:gd fmla="val 312558"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6" name="Google Shape;266;p34"/>
          <p:cNvSpPr/>
          <p:nvPr/>
        </p:nvSpPr>
        <p:spPr>
          <a:xfrm>
            <a:off x="6365200" y="2162770"/>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7" name="Google Shape;267;p34"/>
          <p:cNvSpPr/>
          <p:nvPr/>
        </p:nvSpPr>
        <p:spPr>
          <a:xfrm>
            <a:off x="6552009" y="2247781"/>
            <a:ext cx="136565"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1</a:t>
            </a:r>
            <a:endParaRPr b="0" i="0" sz="2650" u="none" cap="none" strike="noStrike"/>
          </a:p>
        </p:txBody>
      </p:sp>
      <p:sp>
        <p:nvSpPr>
          <p:cNvPr id="268" name="Google Shape;268;p34"/>
          <p:cNvSpPr/>
          <p:nvPr/>
        </p:nvSpPr>
        <p:spPr>
          <a:xfrm>
            <a:off x="7867888" y="2134433"/>
            <a:ext cx="2872026"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Information Gathering</a:t>
            </a:r>
            <a:endParaRPr b="0" i="0" sz="2200" u="none" cap="none" strike="noStrike"/>
          </a:p>
        </p:txBody>
      </p:sp>
      <p:sp>
        <p:nvSpPr>
          <p:cNvPr id="269" name="Google Shape;269;p34"/>
          <p:cNvSpPr/>
          <p:nvPr/>
        </p:nvSpPr>
        <p:spPr>
          <a:xfrm>
            <a:off x="7867888" y="2624852"/>
            <a:ext cx="5968722"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Attackers gather personal details about the target, such as their phone number and email address.</a:t>
            </a:r>
            <a:endParaRPr b="0" i="0" sz="1750" u="none" cap="none" strike="noStrike"/>
          </a:p>
        </p:txBody>
      </p:sp>
      <p:sp>
        <p:nvSpPr>
          <p:cNvPr id="270" name="Google Shape;270;p34"/>
          <p:cNvSpPr/>
          <p:nvPr/>
        </p:nvSpPr>
        <p:spPr>
          <a:xfrm>
            <a:off x="6845022" y="4299347"/>
            <a:ext cx="793790" cy="30480"/>
          </a:xfrm>
          <a:prstGeom prst="roundRect">
            <a:avLst>
              <a:gd fmla="val 312558"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1" name="Google Shape;271;p34"/>
          <p:cNvSpPr/>
          <p:nvPr/>
        </p:nvSpPr>
        <p:spPr>
          <a:xfrm>
            <a:off x="6365200" y="4059436"/>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2" name="Google Shape;272;p34"/>
          <p:cNvSpPr/>
          <p:nvPr/>
        </p:nvSpPr>
        <p:spPr>
          <a:xfrm>
            <a:off x="6518315" y="4144447"/>
            <a:ext cx="203954"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2</a:t>
            </a:r>
            <a:endParaRPr b="0" i="0" sz="2650" u="none" cap="none" strike="noStrike"/>
          </a:p>
        </p:txBody>
      </p:sp>
      <p:sp>
        <p:nvSpPr>
          <p:cNvPr id="273" name="Google Shape;273;p34"/>
          <p:cNvSpPr/>
          <p:nvPr/>
        </p:nvSpPr>
        <p:spPr>
          <a:xfrm>
            <a:off x="7867888" y="4031099"/>
            <a:ext cx="2862977"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Carrier Impersonation</a:t>
            </a:r>
            <a:endParaRPr b="0" i="0" sz="2200" u="none" cap="none" strike="noStrike"/>
          </a:p>
        </p:txBody>
      </p:sp>
      <p:sp>
        <p:nvSpPr>
          <p:cNvPr id="274" name="Google Shape;274;p34"/>
          <p:cNvSpPr/>
          <p:nvPr/>
        </p:nvSpPr>
        <p:spPr>
          <a:xfrm>
            <a:off x="7867888" y="4521517"/>
            <a:ext cx="5968722"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They impersonate the victim to contact their mobile carrier, requesting a SIM card replacement.</a:t>
            </a:r>
            <a:endParaRPr b="0" i="0" sz="1750" u="none" cap="none" strike="noStrike"/>
          </a:p>
        </p:txBody>
      </p:sp>
      <p:sp>
        <p:nvSpPr>
          <p:cNvPr id="275" name="Google Shape;275;p34"/>
          <p:cNvSpPr/>
          <p:nvPr/>
        </p:nvSpPr>
        <p:spPr>
          <a:xfrm>
            <a:off x="6845022" y="6196013"/>
            <a:ext cx="793790" cy="30480"/>
          </a:xfrm>
          <a:prstGeom prst="roundRect">
            <a:avLst>
              <a:gd fmla="val 312558" name="adj"/>
            </a:avLst>
          </a:prstGeom>
          <a:solidFill>
            <a:srgbClr val="C0C1D7"/>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6" name="Google Shape;276;p34"/>
          <p:cNvSpPr/>
          <p:nvPr/>
        </p:nvSpPr>
        <p:spPr>
          <a:xfrm>
            <a:off x="6365200" y="5956102"/>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77" name="Google Shape;277;p34"/>
          <p:cNvSpPr/>
          <p:nvPr/>
        </p:nvSpPr>
        <p:spPr>
          <a:xfrm>
            <a:off x="6515576" y="6041112"/>
            <a:ext cx="209431"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3</a:t>
            </a:r>
            <a:endParaRPr b="0" i="0" sz="2650" u="none" cap="none" strike="noStrike"/>
          </a:p>
        </p:txBody>
      </p:sp>
      <p:sp>
        <p:nvSpPr>
          <p:cNvPr id="278" name="Google Shape;278;p34"/>
          <p:cNvSpPr/>
          <p:nvPr/>
        </p:nvSpPr>
        <p:spPr>
          <a:xfrm>
            <a:off x="7867888" y="5927765"/>
            <a:ext cx="2848689"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Account Compromise</a:t>
            </a:r>
            <a:endParaRPr b="0" i="0" sz="2200" u="none" cap="none" strike="noStrike"/>
          </a:p>
        </p:txBody>
      </p:sp>
      <p:sp>
        <p:nvSpPr>
          <p:cNvPr id="279" name="Google Shape;279;p34"/>
          <p:cNvSpPr/>
          <p:nvPr/>
        </p:nvSpPr>
        <p:spPr>
          <a:xfrm>
            <a:off x="7867888" y="6418183"/>
            <a:ext cx="5968722"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With the new SIM card, attackers gain access to the victim's bank accounts and 2FA codes.</a:t>
            </a:r>
            <a:endParaRPr b="0" i="0" sz="1750" u="none" cap="none" strike="noStrike"/>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35"/>
          <p:cNvSpPr/>
          <p:nvPr/>
        </p:nvSpPr>
        <p:spPr>
          <a:xfrm>
            <a:off x="686038" y="538996"/>
            <a:ext cx="5503069" cy="612577"/>
          </a:xfrm>
          <a:prstGeom prst="rect">
            <a:avLst/>
          </a:prstGeom>
          <a:noFill/>
          <a:ln>
            <a:noFill/>
          </a:ln>
        </p:spPr>
        <p:txBody>
          <a:bodyPr anchorCtr="0" anchor="t" bIns="0" lIns="0" spcFirstLastPara="1" rIns="0" wrap="square" tIns="0">
            <a:noAutofit/>
          </a:bodyPr>
          <a:lstStyle/>
          <a:p>
            <a:pPr indent="0" lvl="0" marL="0" marR="0" rtl="0" algn="l">
              <a:lnSpc>
                <a:spcPct val="124675"/>
              </a:lnSpc>
              <a:spcBef>
                <a:spcPts val="0"/>
              </a:spcBef>
              <a:spcAft>
                <a:spcPts val="0"/>
              </a:spcAft>
              <a:buClr>
                <a:srgbClr val="000000"/>
              </a:buClr>
              <a:buSzPts val="3850"/>
              <a:buFont typeface="Inter"/>
              <a:buNone/>
            </a:pPr>
            <a:r>
              <a:rPr b="1" i="0" lang="en-US" sz="3850" u="none" cap="none" strike="noStrike">
                <a:solidFill>
                  <a:srgbClr val="000000"/>
                </a:solidFill>
                <a:latin typeface="Inter"/>
                <a:ea typeface="Inter"/>
                <a:cs typeface="Inter"/>
                <a:sym typeface="Inter"/>
              </a:rPr>
              <a:t>NUDE CALL BLACKMAIL</a:t>
            </a:r>
            <a:endParaRPr b="0" i="0" sz="3850" u="none" cap="none" strike="noStrike"/>
          </a:p>
        </p:txBody>
      </p:sp>
      <p:pic>
        <p:nvPicPr>
          <p:cNvPr descr="preencoded.png" id="286" name="Google Shape;286;p35"/>
          <p:cNvPicPr preferRelativeResize="0"/>
          <p:nvPr/>
        </p:nvPicPr>
        <p:blipFill rotWithShape="1">
          <a:blip r:embed="rId3">
            <a:alphaModFix/>
          </a:blip>
          <a:srcRect b="0" l="0" r="0" t="0"/>
          <a:stretch/>
        </p:blipFill>
        <p:spPr>
          <a:xfrm>
            <a:off x="686038" y="1666042"/>
            <a:ext cx="7184469" cy="4109799"/>
          </a:xfrm>
          <a:prstGeom prst="rect">
            <a:avLst/>
          </a:prstGeom>
          <a:noFill/>
          <a:ln>
            <a:noFill/>
          </a:ln>
        </p:spPr>
      </p:pic>
      <p:sp>
        <p:nvSpPr>
          <p:cNvPr id="287" name="Google Shape;287;p35"/>
          <p:cNvSpPr/>
          <p:nvPr/>
        </p:nvSpPr>
        <p:spPr>
          <a:xfrm>
            <a:off x="9484995" y="1621869"/>
            <a:ext cx="4466868" cy="1880949"/>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In nude call blackmail scams, criminals trick victims into undressing or performing sexual acts on video calls. They then threaten to distribute the footage unless the victim pays a ransom. These scams can have serious emotional and financial consequences for the victims.</a:t>
            </a:r>
            <a:endParaRPr b="0" i="0" sz="1500" u="none" cap="none" strike="noStrike"/>
          </a:p>
        </p:txBody>
      </p:sp>
      <p:sp>
        <p:nvSpPr>
          <p:cNvPr id="288" name="Google Shape;288;p35"/>
          <p:cNvSpPr/>
          <p:nvPr/>
        </p:nvSpPr>
        <p:spPr>
          <a:xfrm>
            <a:off x="686038" y="6412825"/>
            <a:ext cx="2450306" cy="3062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000000"/>
              </a:buClr>
              <a:buSzPts val="1900"/>
              <a:buFont typeface="Inter"/>
              <a:buNone/>
            </a:pPr>
            <a:r>
              <a:rPr b="1" i="0" lang="en-US" sz="1900" u="none" cap="none" strike="noStrike">
                <a:solidFill>
                  <a:srgbClr val="000000"/>
                </a:solidFill>
                <a:latin typeface="Inter"/>
                <a:ea typeface="Inter"/>
                <a:cs typeface="Inter"/>
                <a:sym typeface="Inter"/>
              </a:rPr>
              <a:t>Initial Contact</a:t>
            </a:r>
            <a:endParaRPr b="0" i="0" sz="1900" u="none" cap="none" strike="noStrike"/>
          </a:p>
        </p:txBody>
      </p:sp>
      <p:sp>
        <p:nvSpPr>
          <p:cNvPr id="289" name="Google Shape;289;p35"/>
          <p:cNvSpPr/>
          <p:nvPr/>
        </p:nvSpPr>
        <p:spPr>
          <a:xfrm>
            <a:off x="686038" y="6915031"/>
            <a:ext cx="6390084" cy="626983"/>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Fraudsters use online platforms to initiate conversations, often with suggestive messages.</a:t>
            </a:r>
            <a:endParaRPr b="0" i="0" sz="1500" u="none" cap="none" strike="noStrike"/>
          </a:p>
        </p:txBody>
      </p:sp>
      <p:sp>
        <p:nvSpPr>
          <p:cNvPr id="290" name="Google Shape;290;p35"/>
          <p:cNvSpPr/>
          <p:nvPr/>
        </p:nvSpPr>
        <p:spPr>
          <a:xfrm>
            <a:off x="7561898" y="6412825"/>
            <a:ext cx="2710815" cy="3062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000000"/>
              </a:buClr>
              <a:buSzPts val="1900"/>
              <a:buFont typeface="Inter"/>
              <a:buNone/>
            </a:pPr>
            <a:r>
              <a:rPr b="1" i="0" lang="en-US" sz="1900" u="none" cap="none" strike="noStrike">
                <a:solidFill>
                  <a:srgbClr val="000000"/>
                </a:solidFill>
                <a:latin typeface="Inter"/>
                <a:ea typeface="Inter"/>
                <a:cs typeface="Inter"/>
                <a:sym typeface="Inter"/>
              </a:rPr>
              <a:t>Recording and Extortion</a:t>
            </a:r>
            <a:endParaRPr b="0" i="0" sz="1900" u="none" cap="none" strike="noStrike"/>
          </a:p>
        </p:txBody>
      </p:sp>
      <p:sp>
        <p:nvSpPr>
          <p:cNvPr id="291" name="Google Shape;291;p35"/>
          <p:cNvSpPr/>
          <p:nvPr/>
        </p:nvSpPr>
        <p:spPr>
          <a:xfrm>
            <a:off x="7561898" y="6915031"/>
            <a:ext cx="6390084" cy="626983"/>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They record victims in compromising situations and then demand payment to prevent the release of the video.</a:t>
            </a:r>
            <a:endParaRPr b="0" i="0" sz="1500" u="none" cap="none" strike="noStrike"/>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6" name="Shape 296"/>
        <p:cNvGrpSpPr/>
        <p:nvPr/>
      </p:nvGrpSpPr>
      <p:grpSpPr>
        <a:xfrm>
          <a:off x="0" y="0"/>
          <a:ext cx="0" cy="0"/>
          <a:chOff x="0" y="0"/>
          <a:chExt cx="0" cy="0"/>
        </a:xfrm>
      </p:grpSpPr>
      <p:pic>
        <p:nvPicPr>
          <p:cNvPr descr="preencoded.png" id="297" name="Google Shape;297;p36"/>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298" name="Google Shape;298;p36"/>
          <p:cNvSpPr/>
          <p:nvPr/>
        </p:nvSpPr>
        <p:spPr>
          <a:xfrm>
            <a:off x="6280190" y="1102519"/>
            <a:ext cx="7315914"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ONLINE SHOPPING FRAUDS</a:t>
            </a:r>
            <a:endParaRPr b="0" i="0" sz="4450" u="none" cap="none" strike="noStrike"/>
          </a:p>
        </p:txBody>
      </p:sp>
      <p:sp>
        <p:nvSpPr>
          <p:cNvPr id="299" name="Google Shape;299;p36"/>
          <p:cNvSpPr/>
          <p:nvPr/>
        </p:nvSpPr>
        <p:spPr>
          <a:xfrm>
            <a:off x="6280190" y="2406610"/>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0" name="Google Shape;300;p36"/>
          <p:cNvSpPr/>
          <p:nvPr/>
        </p:nvSpPr>
        <p:spPr>
          <a:xfrm>
            <a:off x="6903839" y="240661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Product Listings</a:t>
            </a:r>
            <a:endParaRPr b="0" i="0" sz="2200" u="none" cap="none" strike="noStrike"/>
          </a:p>
        </p:txBody>
      </p:sp>
      <p:sp>
        <p:nvSpPr>
          <p:cNvPr id="301" name="Google Shape;301;p36"/>
          <p:cNvSpPr/>
          <p:nvPr/>
        </p:nvSpPr>
        <p:spPr>
          <a:xfrm>
            <a:off x="6903839" y="2897029"/>
            <a:ext cx="3041213"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listings on e-commerce platforms, often with discounted prices.</a:t>
            </a:r>
            <a:endParaRPr b="0" i="0" sz="1750" u="none" cap="none" strike="noStrike"/>
          </a:p>
        </p:txBody>
      </p:sp>
      <p:sp>
        <p:nvSpPr>
          <p:cNvPr id="302" name="Google Shape;302;p36"/>
          <p:cNvSpPr/>
          <p:nvPr/>
        </p:nvSpPr>
        <p:spPr>
          <a:xfrm>
            <a:off x="10171867" y="2406610"/>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3" name="Google Shape;303;p36"/>
          <p:cNvSpPr/>
          <p:nvPr/>
        </p:nvSpPr>
        <p:spPr>
          <a:xfrm>
            <a:off x="10795516" y="240661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OLX Frauds</a:t>
            </a:r>
            <a:endParaRPr b="0" i="0" sz="2200" u="none" cap="none" strike="noStrike"/>
          </a:p>
        </p:txBody>
      </p:sp>
      <p:sp>
        <p:nvSpPr>
          <p:cNvPr id="304" name="Google Shape;304;p36"/>
          <p:cNvSpPr/>
          <p:nvPr/>
        </p:nvSpPr>
        <p:spPr>
          <a:xfrm>
            <a:off x="10795516" y="2897029"/>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Scams involving online classifieds websites, such as OLX, where fraudsters offer fake products.</a:t>
            </a:r>
            <a:endParaRPr b="0" i="0" sz="1750" u="none" cap="none" strike="noStrike"/>
          </a:p>
        </p:txBody>
      </p:sp>
      <p:sp>
        <p:nvSpPr>
          <p:cNvPr id="305" name="Google Shape;305;p36"/>
          <p:cNvSpPr/>
          <p:nvPr/>
        </p:nvSpPr>
        <p:spPr>
          <a:xfrm>
            <a:off x="6280190" y="4830604"/>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6" name="Google Shape;306;p36"/>
          <p:cNvSpPr/>
          <p:nvPr/>
        </p:nvSpPr>
        <p:spPr>
          <a:xfrm>
            <a:off x="6903839" y="4830604"/>
            <a:ext cx="3041213"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Shopping Websites</a:t>
            </a:r>
            <a:endParaRPr b="0" i="0" sz="2200" u="none" cap="none" strike="noStrike"/>
          </a:p>
        </p:txBody>
      </p:sp>
      <p:sp>
        <p:nvSpPr>
          <p:cNvPr id="307" name="Google Shape;307;p36"/>
          <p:cNvSpPr/>
          <p:nvPr/>
        </p:nvSpPr>
        <p:spPr>
          <a:xfrm>
            <a:off x="6903839" y="5675352"/>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Websites that mimic legitimate shopping sites but are designed to steal your money.</a:t>
            </a:r>
            <a:endParaRPr b="0" i="0" sz="1750" u="none" cap="none" strike="noStrike"/>
          </a:p>
        </p:txBody>
      </p:sp>
      <p:sp>
        <p:nvSpPr>
          <p:cNvPr id="308" name="Google Shape;308;p36"/>
          <p:cNvSpPr/>
          <p:nvPr/>
        </p:nvSpPr>
        <p:spPr>
          <a:xfrm>
            <a:off x="10171867" y="4830604"/>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09" name="Google Shape;309;p36"/>
          <p:cNvSpPr/>
          <p:nvPr/>
        </p:nvSpPr>
        <p:spPr>
          <a:xfrm>
            <a:off x="10795516" y="483060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Reviews</a:t>
            </a:r>
            <a:endParaRPr b="0" i="0" sz="2200" u="none" cap="none" strike="noStrike"/>
          </a:p>
        </p:txBody>
      </p:sp>
      <p:sp>
        <p:nvSpPr>
          <p:cNvPr id="310" name="Google Shape;310;p36"/>
          <p:cNvSpPr/>
          <p:nvPr/>
        </p:nvSpPr>
        <p:spPr>
          <a:xfrm>
            <a:off x="10795516" y="5321022"/>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False reviews on popular e-commerce platforms, used to manipulate customer perceptions.</a:t>
            </a:r>
            <a:endParaRPr b="0" i="0" sz="1750" u="none" cap="none" strike="noStrike"/>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5" name="Shape 315"/>
        <p:cNvGrpSpPr/>
        <p:nvPr/>
      </p:nvGrpSpPr>
      <p:grpSpPr>
        <a:xfrm>
          <a:off x="0" y="0"/>
          <a:ext cx="0" cy="0"/>
          <a:chOff x="0" y="0"/>
          <a:chExt cx="0" cy="0"/>
        </a:xfrm>
      </p:grpSpPr>
      <p:pic>
        <p:nvPicPr>
          <p:cNvPr descr="preencoded.png" id="316" name="Google Shape;316;p37"/>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317" name="Google Shape;317;p37"/>
          <p:cNvSpPr/>
          <p:nvPr/>
        </p:nvSpPr>
        <p:spPr>
          <a:xfrm>
            <a:off x="6280190" y="1288256"/>
            <a:ext cx="7556421" cy="1417558"/>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LOTTERY, OTHER ONLINE SCAMS</a:t>
            </a:r>
            <a:endParaRPr b="0" i="0" sz="4450" u="none" cap="none" strike="noStrike"/>
          </a:p>
        </p:txBody>
      </p:sp>
      <p:sp>
        <p:nvSpPr>
          <p:cNvPr id="318" name="Google Shape;318;p37"/>
          <p:cNvSpPr/>
          <p:nvPr/>
        </p:nvSpPr>
        <p:spPr>
          <a:xfrm>
            <a:off x="6280190" y="3301127"/>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19" name="Google Shape;319;p37"/>
          <p:cNvSpPr/>
          <p:nvPr/>
        </p:nvSpPr>
        <p:spPr>
          <a:xfrm>
            <a:off x="6903839" y="330112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Lottery Emails</a:t>
            </a:r>
            <a:endParaRPr b="0" i="0" sz="2200" u="none" cap="none" strike="noStrike"/>
          </a:p>
        </p:txBody>
      </p:sp>
      <p:sp>
        <p:nvSpPr>
          <p:cNvPr id="320" name="Google Shape;320;p37"/>
          <p:cNvSpPr/>
          <p:nvPr/>
        </p:nvSpPr>
        <p:spPr>
          <a:xfrm>
            <a:off x="6903839" y="3791545"/>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Deceptive emails claiming lottery wins, often requesting personal details for "verification".</a:t>
            </a:r>
            <a:endParaRPr b="0" i="0" sz="1750" u="none" cap="none" strike="noStrike"/>
          </a:p>
        </p:txBody>
      </p:sp>
      <p:sp>
        <p:nvSpPr>
          <p:cNvPr id="321" name="Google Shape;321;p37"/>
          <p:cNvSpPr/>
          <p:nvPr/>
        </p:nvSpPr>
        <p:spPr>
          <a:xfrm>
            <a:off x="10171867" y="3301127"/>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2" name="Google Shape;322;p37"/>
          <p:cNvSpPr/>
          <p:nvPr/>
        </p:nvSpPr>
        <p:spPr>
          <a:xfrm>
            <a:off x="10795516" y="330112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Offers</a:t>
            </a:r>
            <a:endParaRPr b="0" i="0" sz="2200" u="none" cap="none" strike="noStrike"/>
          </a:p>
        </p:txBody>
      </p:sp>
      <p:sp>
        <p:nvSpPr>
          <p:cNvPr id="323" name="Google Shape;323;p37"/>
          <p:cNvSpPr/>
          <p:nvPr/>
        </p:nvSpPr>
        <p:spPr>
          <a:xfrm>
            <a:off x="10795516" y="3791545"/>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offers from well-known organizations, often involving discounts or promotions.</a:t>
            </a:r>
            <a:endParaRPr b="0" i="0" sz="1750" u="none" cap="none" strike="noStrike"/>
          </a:p>
        </p:txBody>
      </p:sp>
      <p:sp>
        <p:nvSpPr>
          <p:cNvPr id="324" name="Google Shape;324;p37"/>
          <p:cNvSpPr/>
          <p:nvPr/>
        </p:nvSpPr>
        <p:spPr>
          <a:xfrm>
            <a:off x="6280190" y="5725120"/>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25" name="Google Shape;325;p37"/>
          <p:cNvSpPr/>
          <p:nvPr/>
        </p:nvSpPr>
        <p:spPr>
          <a:xfrm>
            <a:off x="6903839" y="5725120"/>
            <a:ext cx="4145042"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Free Software, Free Gifts Scams</a:t>
            </a:r>
            <a:endParaRPr b="0" i="0" sz="2200" u="none" cap="none" strike="noStrike"/>
          </a:p>
        </p:txBody>
      </p:sp>
      <p:sp>
        <p:nvSpPr>
          <p:cNvPr id="326" name="Google Shape;326;p37"/>
          <p:cNvSpPr/>
          <p:nvPr/>
        </p:nvSpPr>
        <p:spPr>
          <a:xfrm>
            <a:off x="6903839" y="6215539"/>
            <a:ext cx="693277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Offers of free software or gifts, often requiring personal information to access.</a:t>
            </a:r>
            <a:endParaRPr b="0" i="0" sz="1750" u="none" cap="none" strike="noStrike"/>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1" name="Shape 331"/>
        <p:cNvGrpSpPr/>
        <p:nvPr/>
      </p:nvGrpSpPr>
      <p:grpSpPr>
        <a:xfrm>
          <a:off x="0" y="0"/>
          <a:ext cx="0" cy="0"/>
          <a:chOff x="0" y="0"/>
          <a:chExt cx="0" cy="0"/>
        </a:xfrm>
      </p:grpSpPr>
      <p:pic>
        <p:nvPicPr>
          <p:cNvPr descr="preencoded.png" id="332" name="Google Shape;332;p38"/>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333" name="Google Shape;333;p38"/>
          <p:cNvSpPr/>
          <p:nvPr/>
        </p:nvSpPr>
        <p:spPr>
          <a:xfrm>
            <a:off x="793790" y="1283970"/>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JOB FRAUDS</a:t>
            </a:r>
            <a:endParaRPr b="0" i="0" sz="4450" u="none" cap="none" strike="noStrike"/>
          </a:p>
        </p:txBody>
      </p:sp>
      <p:sp>
        <p:nvSpPr>
          <p:cNvPr id="334" name="Google Shape;334;p38"/>
          <p:cNvSpPr/>
          <p:nvPr/>
        </p:nvSpPr>
        <p:spPr>
          <a:xfrm>
            <a:off x="793790" y="2588062"/>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5" name="Google Shape;335;p38"/>
          <p:cNvSpPr/>
          <p:nvPr/>
        </p:nvSpPr>
        <p:spPr>
          <a:xfrm>
            <a:off x="1417439" y="2588062"/>
            <a:ext cx="3041213" cy="70866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Online Easy Money Offers</a:t>
            </a:r>
            <a:endParaRPr b="0" i="0" sz="2200" u="none" cap="none" strike="noStrike"/>
          </a:p>
        </p:txBody>
      </p:sp>
      <p:sp>
        <p:nvSpPr>
          <p:cNvPr id="336" name="Google Shape;336;p38"/>
          <p:cNvSpPr/>
          <p:nvPr/>
        </p:nvSpPr>
        <p:spPr>
          <a:xfrm>
            <a:off x="1417439" y="3432810"/>
            <a:ext cx="3041213"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schemes promising quick and easy earnings, often requiring upfront payments or personal details.</a:t>
            </a:r>
            <a:endParaRPr b="0" i="0" sz="1750" u="none" cap="none" strike="noStrike"/>
          </a:p>
        </p:txBody>
      </p:sp>
      <p:sp>
        <p:nvSpPr>
          <p:cNvPr id="337" name="Google Shape;337;p38"/>
          <p:cNvSpPr/>
          <p:nvPr/>
        </p:nvSpPr>
        <p:spPr>
          <a:xfrm>
            <a:off x="4685467" y="2588062"/>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8" name="Google Shape;338;p38"/>
          <p:cNvSpPr/>
          <p:nvPr/>
        </p:nvSpPr>
        <p:spPr>
          <a:xfrm>
            <a:off x="5309116" y="2588062"/>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Offer Letters</a:t>
            </a:r>
            <a:endParaRPr b="0" i="0" sz="2200" u="none" cap="none" strike="noStrike"/>
          </a:p>
        </p:txBody>
      </p:sp>
      <p:sp>
        <p:nvSpPr>
          <p:cNvPr id="339" name="Google Shape;339;p38"/>
          <p:cNvSpPr/>
          <p:nvPr/>
        </p:nvSpPr>
        <p:spPr>
          <a:xfrm>
            <a:off x="5309116" y="3078480"/>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Deceptive job offers from well-known technology companies, designed to steal your money.</a:t>
            </a:r>
            <a:endParaRPr b="0" i="0" sz="1750" u="none" cap="none" strike="noStrike"/>
          </a:p>
        </p:txBody>
      </p:sp>
      <p:sp>
        <p:nvSpPr>
          <p:cNvPr id="340" name="Google Shape;340;p38"/>
          <p:cNvSpPr/>
          <p:nvPr/>
        </p:nvSpPr>
        <p:spPr>
          <a:xfrm>
            <a:off x="793790" y="5729288"/>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41" name="Google Shape;341;p38"/>
          <p:cNvSpPr/>
          <p:nvPr/>
        </p:nvSpPr>
        <p:spPr>
          <a:xfrm>
            <a:off x="1417439" y="5729288"/>
            <a:ext cx="6924913"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Google Maps Reviews, YouTube Like Payment Frauds</a:t>
            </a:r>
            <a:endParaRPr b="0" i="0" sz="2200" u="none" cap="none" strike="noStrike"/>
          </a:p>
        </p:txBody>
      </p:sp>
      <p:sp>
        <p:nvSpPr>
          <p:cNvPr id="342" name="Google Shape;342;p38"/>
          <p:cNvSpPr/>
          <p:nvPr/>
        </p:nvSpPr>
        <p:spPr>
          <a:xfrm>
            <a:off x="1417439" y="6219706"/>
            <a:ext cx="6932771"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Schemes promising payments for writing reviews or liking videos, often requiring personal information.</a:t>
            </a:r>
            <a:endParaRPr b="0" i="0" sz="1750" u="none" cap="none" strike="noStrike"/>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 name="Shape 80"/>
        <p:cNvGrpSpPr/>
        <p:nvPr/>
      </p:nvGrpSpPr>
      <p:grpSpPr>
        <a:xfrm>
          <a:off x="0" y="0"/>
          <a:ext cx="0" cy="0"/>
          <a:chOff x="0" y="0"/>
          <a:chExt cx="0" cy="0"/>
        </a:xfrm>
      </p:grpSpPr>
      <p:sp>
        <p:nvSpPr>
          <p:cNvPr id="81" name="Google Shape;81;p22"/>
          <p:cNvSpPr/>
          <p:nvPr/>
        </p:nvSpPr>
        <p:spPr>
          <a:xfrm>
            <a:off x="449580" y="353139"/>
            <a:ext cx="3703201" cy="401360"/>
          </a:xfrm>
          <a:prstGeom prst="rect">
            <a:avLst/>
          </a:prstGeom>
          <a:noFill/>
          <a:ln>
            <a:noFill/>
          </a:ln>
        </p:spPr>
        <p:txBody>
          <a:bodyPr anchorCtr="0" anchor="t" bIns="0" lIns="0" spcFirstLastPara="1" rIns="0" wrap="square" tIns="0">
            <a:noAutofit/>
          </a:bodyPr>
          <a:lstStyle/>
          <a:p>
            <a:pPr indent="0" lvl="0" marL="0" marR="0" rtl="0" algn="l">
              <a:lnSpc>
                <a:spcPct val="126000"/>
              </a:lnSpc>
              <a:spcBef>
                <a:spcPts val="0"/>
              </a:spcBef>
              <a:spcAft>
                <a:spcPts val="0"/>
              </a:spcAft>
              <a:buClr>
                <a:srgbClr val="000000"/>
              </a:buClr>
              <a:buSzPts val="2500"/>
              <a:buFont typeface="Inter"/>
              <a:buNone/>
            </a:pPr>
            <a:r>
              <a:rPr b="1" i="0" lang="en-US" sz="2500" u="none" cap="none" strike="noStrike">
                <a:solidFill>
                  <a:srgbClr val="000000"/>
                </a:solidFill>
                <a:latin typeface="Inter"/>
                <a:ea typeface="Inter"/>
                <a:cs typeface="Inter"/>
                <a:sym typeface="Inter"/>
              </a:rPr>
              <a:t>WHAT IS CYBER FRAUD?</a:t>
            </a:r>
            <a:endParaRPr b="0" i="0" sz="2500" u="none" cap="none" strike="noStrike"/>
          </a:p>
        </p:txBody>
      </p:sp>
      <p:pic>
        <p:nvPicPr>
          <p:cNvPr descr="preencoded.png" id="82" name="Google Shape;82;p22"/>
          <p:cNvPicPr preferRelativeResize="0"/>
          <p:nvPr/>
        </p:nvPicPr>
        <p:blipFill rotWithShape="1">
          <a:blip r:embed="rId3">
            <a:alphaModFix/>
          </a:blip>
          <a:srcRect b="0" l="0" r="0" t="0"/>
          <a:stretch/>
        </p:blipFill>
        <p:spPr>
          <a:xfrm>
            <a:off x="449580" y="1011317"/>
            <a:ext cx="7775972" cy="5831919"/>
          </a:xfrm>
          <a:prstGeom prst="rect">
            <a:avLst/>
          </a:prstGeom>
          <a:noFill/>
          <a:ln>
            <a:noFill/>
          </a:ln>
        </p:spPr>
      </p:pic>
      <p:sp>
        <p:nvSpPr>
          <p:cNvPr id="83" name="Google Shape;83;p22"/>
          <p:cNvSpPr/>
          <p:nvPr/>
        </p:nvSpPr>
        <p:spPr>
          <a:xfrm>
            <a:off x="449580" y="7116008"/>
            <a:ext cx="1605558" cy="200739"/>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000000"/>
              </a:buClr>
              <a:buSzPts val="1250"/>
              <a:buFont typeface="Inter"/>
              <a:buNone/>
            </a:pPr>
            <a:r>
              <a:rPr b="1" i="0" lang="en-US" sz="1250" u="none" cap="none" strike="noStrike">
                <a:solidFill>
                  <a:srgbClr val="000000"/>
                </a:solidFill>
                <a:latin typeface="Inter"/>
                <a:ea typeface="Inter"/>
                <a:cs typeface="Inter"/>
                <a:sym typeface="Inter"/>
              </a:rPr>
              <a:t>Definition</a:t>
            </a:r>
            <a:endParaRPr b="0" i="0" sz="1250" u="none" cap="none" strike="noStrike"/>
          </a:p>
        </p:txBody>
      </p:sp>
      <p:sp>
        <p:nvSpPr>
          <p:cNvPr id="84" name="Google Shape;84;p22"/>
          <p:cNvSpPr/>
          <p:nvPr/>
        </p:nvSpPr>
        <p:spPr>
          <a:xfrm>
            <a:off x="449580" y="7445097"/>
            <a:ext cx="6708934" cy="41100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272525"/>
              </a:buClr>
              <a:buSzPts val="1000"/>
              <a:buFont typeface="Inter"/>
              <a:buNone/>
            </a:pPr>
            <a:r>
              <a:rPr b="0" i="0" lang="en-US" sz="1000" u="none" cap="none" strike="noStrike">
                <a:solidFill>
                  <a:srgbClr val="272525"/>
                </a:solidFill>
                <a:latin typeface="Inter"/>
                <a:ea typeface="Inter"/>
                <a:cs typeface="Inter"/>
                <a:sym typeface="Inter"/>
              </a:rPr>
              <a:t>Cyber fraud involves using the internet and digital technologies to deceive individuals, organizations, or systems for financial gain or to cause harm.</a:t>
            </a:r>
            <a:endParaRPr b="0" i="0" sz="1000" u="none" cap="none" strike="noStrike"/>
          </a:p>
        </p:txBody>
      </p:sp>
      <p:sp>
        <p:nvSpPr>
          <p:cNvPr id="85" name="Google Shape;85;p22"/>
          <p:cNvSpPr/>
          <p:nvPr/>
        </p:nvSpPr>
        <p:spPr>
          <a:xfrm>
            <a:off x="7479506" y="7116008"/>
            <a:ext cx="1605558" cy="200739"/>
          </a:xfrm>
          <a:prstGeom prst="rect">
            <a:avLst/>
          </a:prstGeom>
          <a:noFill/>
          <a:ln>
            <a:noFill/>
          </a:ln>
        </p:spPr>
        <p:txBody>
          <a:bodyPr anchorCtr="0" anchor="t" bIns="0" lIns="0" spcFirstLastPara="1" rIns="0" wrap="square" tIns="0">
            <a:noAutofit/>
          </a:bodyPr>
          <a:lstStyle/>
          <a:p>
            <a:pPr indent="0" lvl="0" marL="0" marR="0" rtl="0" algn="l">
              <a:lnSpc>
                <a:spcPct val="124000"/>
              </a:lnSpc>
              <a:spcBef>
                <a:spcPts val="0"/>
              </a:spcBef>
              <a:spcAft>
                <a:spcPts val="0"/>
              </a:spcAft>
              <a:buClr>
                <a:srgbClr val="000000"/>
              </a:buClr>
              <a:buSzPts val="1250"/>
              <a:buFont typeface="Inter"/>
              <a:buNone/>
            </a:pPr>
            <a:r>
              <a:rPr b="1" i="0" lang="en-US" sz="1250" u="none" cap="none" strike="noStrike">
                <a:solidFill>
                  <a:srgbClr val="000000"/>
                </a:solidFill>
                <a:latin typeface="Inter"/>
                <a:ea typeface="Inter"/>
                <a:cs typeface="Inter"/>
                <a:sym typeface="Inter"/>
              </a:rPr>
              <a:t>Intent</a:t>
            </a:r>
            <a:endParaRPr b="0" i="0" sz="1250" u="none" cap="none" strike="noStrike"/>
          </a:p>
        </p:txBody>
      </p:sp>
      <p:sp>
        <p:nvSpPr>
          <p:cNvPr id="86" name="Google Shape;86;p22"/>
          <p:cNvSpPr/>
          <p:nvPr/>
        </p:nvSpPr>
        <p:spPr>
          <a:xfrm>
            <a:off x="7479506" y="7445097"/>
            <a:ext cx="6708934" cy="41100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272525"/>
              </a:buClr>
              <a:buSzPts val="1000"/>
              <a:buFont typeface="Inter"/>
              <a:buNone/>
            </a:pPr>
            <a:r>
              <a:rPr b="0" i="0" lang="en-US" sz="1000" u="none" cap="none" strike="noStrike">
                <a:solidFill>
                  <a:srgbClr val="272525"/>
                </a:solidFill>
                <a:latin typeface="Inter"/>
                <a:ea typeface="Inter"/>
                <a:cs typeface="Inter"/>
                <a:sym typeface="Inter"/>
              </a:rPr>
              <a:t>The primary motive behind cyber fraud is to exploit vulnerabilities in digital systems and human behavior to gain unauthorized access to sensitive information or resources.</a:t>
            </a:r>
            <a:endParaRPr b="0" i="0" sz="1000" u="none" cap="none" strike="noStrike"/>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pic>
        <p:nvPicPr>
          <p:cNvPr descr="preencoded.png" id="92" name="Google Shape;92;p23"/>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93" name="Google Shape;93;p23"/>
          <p:cNvSpPr/>
          <p:nvPr/>
        </p:nvSpPr>
        <p:spPr>
          <a:xfrm>
            <a:off x="6280190" y="1428869"/>
            <a:ext cx="5909429"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Types of Cyber Frauds</a:t>
            </a:r>
            <a:endParaRPr b="0" i="0" sz="4450" u="none" cap="none" strike="noStrike"/>
          </a:p>
        </p:txBody>
      </p:sp>
      <p:sp>
        <p:nvSpPr>
          <p:cNvPr id="94" name="Google Shape;94;p23"/>
          <p:cNvSpPr/>
          <p:nvPr/>
        </p:nvSpPr>
        <p:spPr>
          <a:xfrm>
            <a:off x="6280190" y="2477810"/>
            <a:ext cx="3664863" cy="2410897"/>
          </a:xfrm>
          <a:prstGeom prst="roundRect">
            <a:avLst>
              <a:gd fmla="val 3952"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5" name="Google Shape;95;p23"/>
          <p:cNvSpPr/>
          <p:nvPr/>
        </p:nvSpPr>
        <p:spPr>
          <a:xfrm>
            <a:off x="6514624" y="271224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Phishing</a:t>
            </a:r>
            <a:endParaRPr b="0" i="0" sz="2200" u="none" cap="none" strike="noStrike"/>
          </a:p>
        </p:txBody>
      </p:sp>
      <p:sp>
        <p:nvSpPr>
          <p:cNvPr id="96" name="Google Shape;96;p23"/>
          <p:cNvSpPr/>
          <p:nvPr/>
        </p:nvSpPr>
        <p:spPr>
          <a:xfrm>
            <a:off x="6514624" y="3202662"/>
            <a:ext cx="3195995"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Deceptive emails, texts, or websites designed to trick users into revealing sensitive information.</a:t>
            </a:r>
            <a:endParaRPr b="0" i="0" sz="1750" u="none" cap="none" strike="noStrike"/>
          </a:p>
        </p:txBody>
      </p:sp>
      <p:sp>
        <p:nvSpPr>
          <p:cNvPr id="97" name="Google Shape;97;p23"/>
          <p:cNvSpPr/>
          <p:nvPr/>
        </p:nvSpPr>
        <p:spPr>
          <a:xfrm>
            <a:off x="10171867" y="2477810"/>
            <a:ext cx="3664863" cy="2410897"/>
          </a:xfrm>
          <a:prstGeom prst="roundRect">
            <a:avLst>
              <a:gd fmla="val 3952"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8" name="Google Shape;98;p23"/>
          <p:cNvSpPr/>
          <p:nvPr/>
        </p:nvSpPr>
        <p:spPr>
          <a:xfrm>
            <a:off x="10406301" y="271224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Identity Theft</a:t>
            </a:r>
            <a:endParaRPr b="0" i="0" sz="2200" u="none" cap="none" strike="noStrike"/>
          </a:p>
        </p:txBody>
      </p:sp>
      <p:sp>
        <p:nvSpPr>
          <p:cNvPr id="99" name="Google Shape;99;p23"/>
          <p:cNvSpPr/>
          <p:nvPr/>
        </p:nvSpPr>
        <p:spPr>
          <a:xfrm>
            <a:off x="10406301" y="3202662"/>
            <a:ext cx="3195995"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Stealing and using someone's personal information without their permission for financial gain.</a:t>
            </a:r>
            <a:endParaRPr b="0" i="0" sz="1750" u="none" cap="none" strike="noStrike"/>
          </a:p>
        </p:txBody>
      </p:sp>
      <p:sp>
        <p:nvSpPr>
          <p:cNvPr id="100" name="Google Shape;100;p23"/>
          <p:cNvSpPr/>
          <p:nvPr/>
        </p:nvSpPr>
        <p:spPr>
          <a:xfrm>
            <a:off x="6280190" y="5115520"/>
            <a:ext cx="7556421" cy="1685092"/>
          </a:xfrm>
          <a:prstGeom prst="roundRect">
            <a:avLst>
              <a:gd fmla="val 5654"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1" name="Google Shape;101;p23"/>
          <p:cNvSpPr/>
          <p:nvPr/>
        </p:nvSpPr>
        <p:spPr>
          <a:xfrm>
            <a:off x="6514624" y="5349954"/>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Online Scams</a:t>
            </a:r>
            <a:endParaRPr b="0" i="0" sz="2200" u="none" cap="none" strike="noStrike"/>
          </a:p>
        </p:txBody>
      </p:sp>
      <p:sp>
        <p:nvSpPr>
          <p:cNvPr id="102" name="Google Shape;102;p23"/>
          <p:cNvSpPr/>
          <p:nvPr/>
        </p:nvSpPr>
        <p:spPr>
          <a:xfrm>
            <a:off x="6514624" y="5840373"/>
            <a:ext cx="7087553"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schemes involving online platforms like social media or e-commerce websites.</a:t>
            </a:r>
            <a:endParaRPr b="0" i="0" sz="1750" u="none" cap="none" strike="noStrike"/>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 name="Shape 107"/>
        <p:cNvGrpSpPr/>
        <p:nvPr/>
      </p:nvGrpSpPr>
      <p:grpSpPr>
        <a:xfrm>
          <a:off x="0" y="0"/>
          <a:ext cx="0" cy="0"/>
          <a:chOff x="0" y="0"/>
          <a:chExt cx="0" cy="0"/>
        </a:xfrm>
      </p:grpSpPr>
      <p:pic>
        <p:nvPicPr>
          <p:cNvPr descr="preencoded.png" id="108" name="Google Shape;108;p24"/>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09" name="Google Shape;109;p24"/>
          <p:cNvSpPr/>
          <p:nvPr/>
        </p:nvSpPr>
        <p:spPr>
          <a:xfrm>
            <a:off x="793790" y="1461135"/>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Financial Frauds</a:t>
            </a:r>
            <a:endParaRPr b="0" i="0" sz="4450" u="none" cap="none" strike="noStrike"/>
          </a:p>
        </p:txBody>
      </p:sp>
      <p:sp>
        <p:nvSpPr>
          <p:cNvPr id="110" name="Google Shape;110;p24"/>
          <p:cNvSpPr/>
          <p:nvPr/>
        </p:nvSpPr>
        <p:spPr>
          <a:xfrm>
            <a:off x="793790" y="2765227"/>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1" name="Google Shape;111;p24"/>
          <p:cNvSpPr/>
          <p:nvPr/>
        </p:nvSpPr>
        <p:spPr>
          <a:xfrm>
            <a:off x="980599" y="2850237"/>
            <a:ext cx="136565"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1</a:t>
            </a:r>
            <a:endParaRPr b="0" i="0" sz="2650" u="none" cap="none" strike="noStrike"/>
          </a:p>
        </p:txBody>
      </p:sp>
      <p:sp>
        <p:nvSpPr>
          <p:cNvPr id="112" name="Google Shape;112;p24"/>
          <p:cNvSpPr/>
          <p:nvPr/>
        </p:nvSpPr>
        <p:spPr>
          <a:xfrm>
            <a:off x="1530906" y="276522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UPI Frauds</a:t>
            </a:r>
            <a:endParaRPr b="0" i="0" sz="2200" u="none" cap="none" strike="noStrike"/>
          </a:p>
        </p:txBody>
      </p:sp>
      <p:sp>
        <p:nvSpPr>
          <p:cNvPr id="113" name="Google Shape;113;p24"/>
          <p:cNvSpPr/>
          <p:nvPr/>
        </p:nvSpPr>
        <p:spPr>
          <a:xfrm>
            <a:off x="1530906" y="3255645"/>
            <a:ext cx="2927747"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Exploiting vulnerabilities in UPI systems to steal funds.</a:t>
            </a:r>
            <a:endParaRPr b="0" i="0" sz="1750" u="none" cap="none" strike="noStrike"/>
          </a:p>
        </p:txBody>
      </p:sp>
      <p:sp>
        <p:nvSpPr>
          <p:cNvPr id="114" name="Google Shape;114;p24"/>
          <p:cNvSpPr/>
          <p:nvPr/>
        </p:nvSpPr>
        <p:spPr>
          <a:xfrm>
            <a:off x="4685467" y="2765227"/>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5" name="Google Shape;115;p24"/>
          <p:cNvSpPr/>
          <p:nvPr/>
        </p:nvSpPr>
        <p:spPr>
          <a:xfrm>
            <a:off x="4838581" y="2850237"/>
            <a:ext cx="203954"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2</a:t>
            </a:r>
            <a:endParaRPr b="0" i="0" sz="2650" u="none" cap="none" strike="noStrike"/>
          </a:p>
        </p:txBody>
      </p:sp>
      <p:sp>
        <p:nvSpPr>
          <p:cNvPr id="116" name="Google Shape;116;p24"/>
          <p:cNvSpPr/>
          <p:nvPr/>
        </p:nvSpPr>
        <p:spPr>
          <a:xfrm>
            <a:off x="5422583" y="2765227"/>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Customer Care</a:t>
            </a:r>
            <a:endParaRPr b="0" i="0" sz="2200" u="none" cap="none" strike="noStrike"/>
          </a:p>
        </p:txBody>
      </p:sp>
      <p:sp>
        <p:nvSpPr>
          <p:cNvPr id="117" name="Google Shape;117;p24"/>
          <p:cNvSpPr/>
          <p:nvPr/>
        </p:nvSpPr>
        <p:spPr>
          <a:xfrm>
            <a:off x="5422583" y="3255645"/>
            <a:ext cx="2927747"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Impersonating customer support to trick victims into revealing sensitive information.</a:t>
            </a:r>
            <a:endParaRPr b="0" i="0" sz="1750" u="none" cap="none" strike="noStrike"/>
          </a:p>
        </p:txBody>
      </p:sp>
      <p:sp>
        <p:nvSpPr>
          <p:cNvPr id="118" name="Google Shape;118;p24"/>
          <p:cNvSpPr/>
          <p:nvPr/>
        </p:nvSpPr>
        <p:spPr>
          <a:xfrm>
            <a:off x="793790" y="5189220"/>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9" name="Google Shape;119;p24"/>
          <p:cNvSpPr/>
          <p:nvPr/>
        </p:nvSpPr>
        <p:spPr>
          <a:xfrm>
            <a:off x="944166" y="5274231"/>
            <a:ext cx="209431"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3</a:t>
            </a:r>
            <a:endParaRPr b="0" i="0" sz="2650" u="none" cap="none" strike="noStrike"/>
          </a:p>
        </p:txBody>
      </p:sp>
      <p:sp>
        <p:nvSpPr>
          <p:cNvPr id="120" name="Google Shape;120;p24"/>
          <p:cNvSpPr/>
          <p:nvPr/>
        </p:nvSpPr>
        <p:spPr>
          <a:xfrm>
            <a:off x="1530906" y="518922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ATM Skimmers</a:t>
            </a:r>
            <a:endParaRPr b="0" i="0" sz="2200" u="none" cap="none" strike="noStrike"/>
          </a:p>
        </p:txBody>
      </p:sp>
      <p:sp>
        <p:nvSpPr>
          <p:cNvPr id="121" name="Google Shape;121;p24"/>
          <p:cNvSpPr/>
          <p:nvPr/>
        </p:nvSpPr>
        <p:spPr>
          <a:xfrm>
            <a:off x="1530906" y="5679638"/>
            <a:ext cx="2927747"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Devices attached to ATMs that steal card details.</a:t>
            </a:r>
            <a:endParaRPr b="0" i="0" sz="1750" u="none" cap="none" strike="noStrike"/>
          </a:p>
        </p:txBody>
      </p:sp>
      <p:sp>
        <p:nvSpPr>
          <p:cNvPr id="122" name="Google Shape;122;p24"/>
          <p:cNvSpPr/>
          <p:nvPr/>
        </p:nvSpPr>
        <p:spPr>
          <a:xfrm>
            <a:off x="4685467" y="5189220"/>
            <a:ext cx="510302" cy="510302"/>
          </a:xfrm>
          <a:prstGeom prst="roundRect">
            <a:avLst>
              <a:gd fmla="val 18669"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23" name="Google Shape;123;p24"/>
          <p:cNvSpPr/>
          <p:nvPr/>
        </p:nvSpPr>
        <p:spPr>
          <a:xfrm>
            <a:off x="4830604" y="5274231"/>
            <a:ext cx="219908" cy="34028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650"/>
              <a:buFont typeface="Inter"/>
              <a:buNone/>
            </a:pPr>
            <a:r>
              <a:rPr b="1" i="0" lang="en-US" sz="2650" u="none" cap="none" strike="noStrike">
                <a:solidFill>
                  <a:srgbClr val="272525"/>
                </a:solidFill>
                <a:latin typeface="Inter"/>
                <a:ea typeface="Inter"/>
                <a:cs typeface="Inter"/>
                <a:sym typeface="Inter"/>
              </a:rPr>
              <a:t>4</a:t>
            </a:r>
            <a:endParaRPr b="0" i="0" sz="2650" u="none" cap="none" strike="noStrike"/>
          </a:p>
        </p:txBody>
      </p:sp>
      <p:sp>
        <p:nvSpPr>
          <p:cNvPr id="124" name="Google Shape;124;p24"/>
          <p:cNvSpPr/>
          <p:nvPr/>
        </p:nvSpPr>
        <p:spPr>
          <a:xfrm>
            <a:off x="5422583" y="5189220"/>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SIM Swapping</a:t>
            </a:r>
            <a:endParaRPr b="0" i="0" sz="2200" u="none" cap="none" strike="noStrike"/>
          </a:p>
        </p:txBody>
      </p:sp>
      <p:sp>
        <p:nvSpPr>
          <p:cNvPr id="125" name="Google Shape;125;p24"/>
          <p:cNvSpPr/>
          <p:nvPr/>
        </p:nvSpPr>
        <p:spPr>
          <a:xfrm>
            <a:off x="5422583" y="5679638"/>
            <a:ext cx="2927747"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Hijacking a victim's phone number to gain access to their accounts.</a:t>
            </a:r>
            <a:endParaRPr b="0" i="0" sz="1750" u="none" cap="none" strike="noStrike"/>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0" name="Shape 130"/>
        <p:cNvGrpSpPr/>
        <p:nvPr/>
      </p:nvGrpSpPr>
      <p:grpSpPr>
        <a:xfrm>
          <a:off x="0" y="0"/>
          <a:ext cx="0" cy="0"/>
          <a:chOff x="0" y="0"/>
          <a:chExt cx="0" cy="0"/>
        </a:xfrm>
      </p:grpSpPr>
      <p:pic>
        <p:nvPicPr>
          <p:cNvPr descr="preencoded.png" id="131" name="Google Shape;131;p25"/>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132" name="Google Shape;132;p25"/>
          <p:cNvSpPr/>
          <p:nvPr/>
        </p:nvSpPr>
        <p:spPr>
          <a:xfrm>
            <a:off x="6280190" y="2673191"/>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Financial Frauds</a:t>
            </a:r>
            <a:endParaRPr b="0" i="0" sz="4450" u="none" cap="none" strike="noStrike"/>
          </a:p>
        </p:txBody>
      </p:sp>
      <p:sp>
        <p:nvSpPr>
          <p:cNvPr id="133" name="Google Shape;133;p25"/>
          <p:cNvSpPr/>
          <p:nvPr/>
        </p:nvSpPr>
        <p:spPr>
          <a:xfrm>
            <a:off x="6280190" y="3977283"/>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4" name="Google Shape;134;p25"/>
          <p:cNvSpPr/>
          <p:nvPr/>
        </p:nvSpPr>
        <p:spPr>
          <a:xfrm>
            <a:off x="6903839" y="3977283"/>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Online Shopping</a:t>
            </a:r>
            <a:endParaRPr b="0" i="0" sz="2200" u="none" cap="none" strike="noStrike"/>
          </a:p>
        </p:txBody>
      </p:sp>
      <p:sp>
        <p:nvSpPr>
          <p:cNvPr id="135" name="Google Shape;135;p25"/>
          <p:cNvSpPr/>
          <p:nvPr/>
        </p:nvSpPr>
        <p:spPr>
          <a:xfrm>
            <a:off x="6903839" y="4467701"/>
            <a:ext cx="3041213"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transactions involving online shopping websites.</a:t>
            </a:r>
            <a:endParaRPr b="0" i="0" sz="1750" u="none" cap="none" strike="noStrike"/>
          </a:p>
        </p:txBody>
      </p:sp>
      <p:sp>
        <p:nvSpPr>
          <p:cNvPr id="136" name="Google Shape;136;p25"/>
          <p:cNvSpPr/>
          <p:nvPr/>
        </p:nvSpPr>
        <p:spPr>
          <a:xfrm>
            <a:off x="10171867" y="3977283"/>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7" name="Google Shape;137;p25"/>
          <p:cNvSpPr/>
          <p:nvPr/>
        </p:nvSpPr>
        <p:spPr>
          <a:xfrm>
            <a:off x="10795516" y="3977283"/>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Nude Call Frauds</a:t>
            </a:r>
            <a:endParaRPr b="0" i="0" sz="2200" u="none" cap="none" strike="noStrike"/>
          </a:p>
        </p:txBody>
      </p:sp>
      <p:sp>
        <p:nvSpPr>
          <p:cNvPr id="138" name="Google Shape;138;p25"/>
          <p:cNvSpPr/>
          <p:nvPr/>
        </p:nvSpPr>
        <p:spPr>
          <a:xfrm>
            <a:off x="10795516" y="4467701"/>
            <a:ext cx="3041213"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Blackmailing victims by recording them in compromising situations.</a:t>
            </a:r>
            <a:endParaRPr b="0" i="0" sz="175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43" name="Shape 143"/>
        <p:cNvGrpSpPr/>
        <p:nvPr/>
      </p:nvGrpSpPr>
      <p:grpSpPr>
        <a:xfrm>
          <a:off x="0" y="0"/>
          <a:ext cx="0" cy="0"/>
          <a:chOff x="0" y="0"/>
          <a:chExt cx="0" cy="0"/>
        </a:xfrm>
      </p:grpSpPr>
      <p:pic>
        <p:nvPicPr>
          <p:cNvPr descr="preencoded.png" id="144" name="Google Shape;144;p26"/>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45" name="Google Shape;145;p26"/>
          <p:cNvSpPr/>
          <p:nvPr/>
        </p:nvSpPr>
        <p:spPr>
          <a:xfrm>
            <a:off x="793790" y="1058585"/>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Phishing Attacks</a:t>
            </a:r>
            <a:endParaRPr b="0" i="0" sz="4450" u="none" cap="none" strike="noStrike"/>
          </a:p>
        </p:txBody>
      </p:sp>
      <p:pic>
        <p:nvPicPr>
          <p:cNvPr descr="preencoded.png" id="146" name="Google Shape;146;p26"/>
          <p:cNvPicPr preferRelativeResize="0"/>
          <p:nvPr/>
        </p:nvPicPr>
        <p:blipFill rotWithShape="1">
          <a:blip r:embed="rId4">
            <a:alphaModFix/>
          </a:blip>
          <a:srcRect b="0" l="0" r="0" t="0"/>
          <a:stretch/>
        </p:blipFill>
        <p:spPr>
          <a:xfrm>
            <a:off x="3834884" y="2107525"/>
            <a:ext cx="566976" cy="566976"/>
          </a:xfrm>
          <a:prstGeom prst="rect">
            <a:avLst/>
          </a:prstGeom>
          <a:noFill/>
          <a:ln>
            <a:noFill/>
          </a:ln>
        </p:spPr>
      </p:pic>
      <p:sp>
        <p:nvSpPr>
          <p:cNvPr id="147" name="Google Shape;147;p26"/>
          <p:cNvSpPr/>
          <p:nvPr/>
        </p:nvSpPr>
        <p:spPr>
          <a:xfrm>
            <a:off x="1566624" y="2901315"/>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Email Spoofing</a:t>
            </a:r>
            <a:endParaRPr b="0" i="0" sz="2200" u="none" cap="none" strike="noStrike"/>
          </a:p>
        </p:txBody>
      </p:sp>
      <p:sp>
        <p:nvSpPr>
          <p:cNvPr id="148" name="Google Shape;148;p26"/>
          <p:cNvSpPr/>
          <p:nvPr/>
        </p:nvSpPr>
        <p:spPr>
          <a:xfrm>
            <a:off x="793790" y="3391733"/>
            <a:ext cx="3608070" cy="725805"/>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Creating fake emails that appear to be from legitimate sources.</a:t>
            </a:r>
            <a:endParaRPr b="0" i="0" sz="1750" u="none" cap="none" strike="noStrike"/>
          </a:p>
        </p:txBody>
      </p:sp>
      <p:pic>
        <p:nvPicPr>
          <p:cNvPr descr="preencoded.png" id="149" name="Google Shape;149;p26"/>
          <p:cNvPicPr preferRelativeResize="0"/>
          <p:nvPr/>
        </p:nvPicPr>
        <p:blipFill rotWithShape="1">
          <a:blip r:embed="rId5">
            <a:alphaModFix/>
          </a:blip>
          <a:srcRect b="0" l="0" r="0" t="0"/>
          <a:stretch/>
        </p:blipFill>
        <p:spPr>
          <a:xfrm>
            <a:off x="7783235" y="2107525"/>
            <a:ext cx="566976" cy="566976"/>
          </a:xfrm>
          <a:prstGeom prst="rect">
            <a:avLst/>
          </a:prstGeom>
          <a:noFill/>
          <a:ln>
            <a:noFill/>
          </a:ln>
        </p:spPr>
      </p:pic>
      <p:sp>
        <p:nvSpPr>
          <p:cNvPr id="150" name="Google Shape;150;p26"/>
          <p:cNvSpPr/>
          <p:nvPr/>
        </p:nvSpPr>
        <p:spPr>
          <a:xfrm>
            <a:off x="5514975" y="2901315"/>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Voice Phishing</a:t>
            </a:r>
            <a:endParaRPr b="0" i="0" sz="2200" u="none" cap="none" strike="noStrike"/>
          </a:p>
        </p:txBody>
      </p:sp>
      <p:sp>
        <p:nvSpPr>
          <p:cNvPr id="151" name="Google Shape;151;p26"/>
          <p:cNvSpPr/>
          <p:nvPr/>
        </p:nvSpPr>
        <p:spPr>
          <a:xfrm>
            <a:off x="4742021" y="3391733"/>
            <a:ext cx="3608189" cy="725805"/>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phone calls that mimic legitimate organizations.</a:t>
            </a:r>
            <a:endParaRPr b="0" i="0" sz="1750" u="none" cap="none" strike="noStrike"/>
          </a:p>
        </p:txBody>
      </p:sp>
      <p:pic>
        <p:nvPicPr>
          <p:cNvPr descr="preencoded.png" id="152" name="Google Shape;152;p26"/>
          <p:cNvPicPr preferRelativeResize="0"/>
          <p:nvPr/>
        </p:nvPicPr>
        <p:blipFill rotWithShape="1">
          <a:blip r:embed="rId6">
            <a:alphaModFix/>
          </a:blip>
          <a:srcRect b="0" l="0" r="0" t="0"/>
          <a:stretch/>
        </p:blipFill>
        <p:spPr>
          <a:xfrm>
            <a:off x="3834884" y="4797981"/>
            <a:ext cx="566976" cy="566976"/>
          </a:xfrm>
          <a:prstGeom prst="rect">
            <a:avLst/>
          </a:prstGeom>
          <a:noFill/>
          <a:ln>
            <a:noFill/>
          </a:ln>
        </p:spPr>
      </p:pic>
      <p:sp>
        <p:nvSpPr>
          <p:cNvPr id="153" name="Google Shape;153;p26"/>
          <p:cNvSpPr/>
          <p:nvPr/>
        </p:nvSpPr>
        <p:spPr>
          <a:xfrm>
            <a:off x="1566624" y="5591770"/>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Cloned Websites</a:t>
            </a:r>
            <a:endParaRPr b="0" i="0" sz="2200" u="none" cap="none" strike="noStrike"/>
          </a:p>
        </p:txBody>
      </p:sp>
      <p:sp>
        <p:nvSpPr>
          <p:cNvPr id="154" name="Google Shape;154;p26"/>
          <p:cNvSpPr/>
          <p:nvPr/>
        </p:nvSpPr>
        <p:spPr>
          <a:xfrm>
            <a:off x="793790" y="6082189"/>
            <a:ext cx="3608070" cy="1088708"/>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Fake websites that look identical to real ones, used to steal login credentials.</a:t>
            </a:r>
            <a:endParaRPr b="0" i="0" sz="1750" u="none" cap="none" strike="noStrike"/>
          </a:p>
        </p:txBody>
      </p:sp>
      <p:pic>
        <p:nvPicPr>
          <p:cNvPr descr="preencoded.png" id="155" name="Google Shape;155;p26"/>
          <p:cNvPicPr preferRelativeResize="0"/>
          <p:nvPr/>
        </p:nvPicPr>
        <p:blipFill rotWithShape="1">
          <a:blip r:embed="rId7">
            <a:alphaModFix/>
          </a:blip>
          <a:srcRect b="0" l="0" r="0" t="0"/>
          <a:stretch/>
        </p:blipFill>
        <p:spPr>
          <a:xfrm>
            <a:off x="7783235" y="4797981"/>
            <a:ext cx="566976" cy="566976"/>
          </a:xfrm>
          <a:prstGeom prst="rect">
            <a:avLst/>
          </a:prstGeom>
          <a:noFill/>
          <a:ln>
            <a:noFill/>
          </a:ln>
        </p:spPr>
      </p:pic>
      <p:sp>
        <p:nvSpPr>
          <p:cNvPr id="156" name="Google Shape;156;p26"/>
          <p:cNvSpPr/>
          <p:nvPr/>
        </p:nvSpPr>
        <p:spPr>
          <a:xfrm>
            <a:off x="5514975" y="5591770"/>
            <a:ext cx="2835235" cy="354330"/>
          </a:xfrm>
          <a:prstGeom prst="rect">
            <a:avLst/>
          </a:prstGeom>
          <a:noFill/>
          <a:ln>
            <a:noFill/>
          </a:ln>
        </p:spPr>
        <p:txBody>
          <a:bodyPr anchorCtr="0" anchor="t" bIns="0" lIns="0" spcFirstLastPara="1" rIns="0" wrap="square" tIns="0">
            <a:noAutofit/>
          </a:bodyPr>
          <a:lstStyle/>
          <a:p>
            <a:pPr indent="0" lvl="0" marL="0" marR="0" rtl="0" algn="r">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Session Hijacking</a:t>
            </a:r>
            <a:endParaRPr b="0" i="0" sz="2200" u="none" cap="none" strike="noStrike"/>
          </a:p>
        </p:txBody>
      </p:sp>
      <p:sp>
        <p:nvSpPr>
          <p:cNvPr id="157" name="Google Shape;157;p26"/>
          <p:cNvSpPr/>
          <p:nvPr/>
        </p:nvSpPr>
        <p:spPr>
          <a:xfrm>
            <a:off x="4742021" y="6082189"/>
            <a:ext cx="3608189" cy="1088708"/>
          </a:xfrm>
          <a:prstGeom prst="rect">
            <a:avLst/>
          </a:prstGeom>
          <a:noFill/>
          <a:ln>
            <a:noFill/>
          </a:ln>
        </p:spPr>
        <p:txBody>
          <a:bodyPr anchorCtr="0" anchor="t" bIns="0" lIns="0" spcFirstLastPara="1" rIns="0" wrap="square" tIns="0">
            <a:noAutofit/>
          </a:bodyPr>
          <a:lstStyle/>
          <a:p>
            <a:pPr indent="0" lvl="0" marL="0" marR="0" rtl="0" algn="r">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Interception of a user's online session to gain unauthorized access to their accounts.</a:t>
            </a:r>
            <a:endParaRPr b="0" i="0" sz="175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2" name="Shape 162"/>
        <p:cNvGrpSpPr/>
        <p:nvPr/>
      </p:nvGrpSpPr>
      <p:grpSpPr>
        <a:xfrm>
          <a:off x="0" y="0"/>
          <a:ext cx="0" cy="0"/>
          <a:chOff x="0" y="0"/>
          <a:chExt cx="0" cy="0"/>
        </a:xfrm>
      </p:grpSpPr>
      <p:pic>
        <p:nvPicPr>
          <p:cNvPr descr="preencoded.png" id="163" name="Google Shape;163;p27"/>
          <p:cNvPicPr preferRelativeResize="0"/>
          <p:nvPr/>
        </p:nvPicPr>
        <p:blipFill rotWithShape="1">
          <a:blip r:embed="rId3">
            <a:alphaModFix/>
          </a:blip>
          <a:srcRect b="0" l="0" r="0" t="0"/>
          <a:stretch/>
        </p:blipFill>
        <p:spPr>
          <a:xfrm>
            <a:off x="0" y="0"/>
            <a:ext cx="14630400" cy="2835235"/>
          </a:xfrm>
          <a:prstGeom prst="rect">
            <a:avLst/>
          </a:prstGeom>
          <a:noFill/>
          <a:ln>
            <a:noFill/>
          </a:ln>
        </p:spPr>
      </p:pic>
      <p:sp>
        <p:nvSpPr>
          <p:cNvPr id="164" name="Google Shape;164;p27"/>
          <p:cNvSpPr/>
          <p:nvPr/>
        </p:nvSpPr>
        <p:spPr>
          <a:xfrm>
            <a:off x="793790" y="3604617"/>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Identity Theft</a:t>
            </a:r>
            <a:endParaRPr b="0" i="0" sz="4450" u="none" cap="none" strike="noStrike"/>
          </a:p>
        </p:txBody>
      </p:sp>
      <p:sp>
        <p:nvSpPr>
          <p:cNvPr id="165" name="Google Shape;165;p27"/>
          <p:cNvSpPr/>
          <p:nvPr/>
        </p:nvSpPr>
        <p:spPr>
          <a:xfrm>
            <a:off x="793790" y="4908709"/>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6" name="Google Shape;166;p27"/>
          <p:cNvSpPr/>
          <p:nvPr/>
        </p:nvSpPr>
        <p:spPr>
          <a:xfrm>
            <a:off x="1417439" y="4908709"/>
            <a:ext cx="3014424"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Facebook Profiles</a:t>
            </a:r>
            <a:endParaRPr b="0" i="0" sz="2200" u="none" cap="none" strike="noStrike"/>
          </a:p>
        </p:txBody>
      </p:sp>
      <p:sp>
        <p:nvSpPr>
          <p:cNvPr id="167" name="Google Shape;167;p27"/>
          <p:cNvSpPr/>
          <p:nvPr/>
        </p:nvSpPr>
        <p:spPr>
          <a:xfrm>
            <a:off x="1417439" y="5399127"/>
            <a:ext cx="5784413"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Creating fraudulent profiles to deceive users.</a:t>
            </a:r>
            <a:endParaRPr b="0" i="0" sz="1750" u="none" cap="none" strike="noStrike"/>
          </a:p>
        </p:txBody>
      </p:sp>
      <p:sp>
        <p:nvSpPr>
          <p:cNvPr id="168" name="Google Shape;168;p27"/>
          <p:cNvSpPr/>
          <p:nvPr/>
        </p:nvSpPr>
        <p:spPr>
          <a:xfrm>
            <a:off x="7428667" y="4908709"/>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69" name="Google Shape;169;p27"/>
          <p:cNvSpPr/>
          <p:nvPr/>
        </p:nvSpPr>
        <p:spPr>
          <a:xfrm>
            <a:off x="8052316" y="4908709"/>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WhatsApp Faking</a:t>
            </a:r>
            <a:endParaRPr b="0" i="0" sz="2200" u="none" cap="none" strike="noStrike"/>
          </a:p>
        </p:txBody>
      </p:sp>
      <p:sp>
        <p:nvSpPr>
          <p:cNvPr id="170" name="Google Shape;170;p27"/>
          <p:cNvSpPr/>
          <p:nvPr/>
        </p:nvSpPr>
        <p:spPr>
          <a:xfrm>
            <a:off x="8052316" y="5399127"/>
            <a:ext cx="5784413" cy="725805"/>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Impersonating individuals to gain access to personal information.</a:t>
            </a:r>
            <a:endParaRPr b="0" i="0" sz="1750" u="none" cap="none" strike="noStrike"/>
          </a:p>
        </p:txBody>
      </p:sp>
      <p:sp>
        <p:nvSpPr>
          <p:cNvPr id="171" name="Google Shape;171;p27"/>
          <p:cNvSpPr/>
          <p:nvPr/>
        </p:nvSpPr>
        <p:spPr>
          <a:xfrm>
            <a:off x="793790" y="6606897"/>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2" name="Google Shape;172;p27"/>
          <p:cNvSpPr/>
          <p:nvPr/>
        </p:nvSpPr>
        <p:spPr>
          <a:xfrm>
            <a:off x="1417439" y="6606897"/>
            <a:ext cx="3090029"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Stolen Card Information</a:t>
            </a:r>
            <a:endParaRPr b="0" i="0" sz="2200" u="none" cap="none" strike="noStrike"/>
          </a:p>
        </p:txBody>
      </p:sp>
      <p:sp>
        <p:nvSpPr>
          <p:cNvPr id="173" name="Google Shape;173;p27"/>
          <p:cNvSpPr/>
          <p:nvPr/>
        </p:nvSpPr>
        <p:spPr>
          <a:xfrm>
            <a:off x="1417439" y="7097316"/>
            <a:ext cx="5784413"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Theft of credit card details for unauthorized purchases.</a:t>
            </a:r>
            <a:endParaRPr b="0" i="0" sz="1750" u="none" cap="none" strike="noStrike"/>
          </a:p>
        </p:txBody>
      </p:sp>
      <p:sp>
        <p:nvSpPr>
          <p:cNvPr id="174" name="Google Shape;174;p27"/>
          <p:cNvSpPr/>
          <p:nvPr/>
        </p:nvSpPr>
        <p:spPr>
          <a:xfrm>
            <a:off x="7428667" y="6606897"/>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5" name="Google Shape;175;p27"/>
          <p:cNvSpPr/>
          <p:nvPr/>
        </p:nvSpPr>
        <p:spPr>
          <a:xfrm>
            <a:off x="8052316" y="6606897"/>
            <a:ext cx="5328523"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Aadhaar, PAN etc Online Data Harvesting</a:t>
            </a:r>
            <a:endParaRPr b="0" i="0" sz="2200" u="none" cap="none" strike="noStrike"/>
          </a:p>
        </p:txBody>
      </p:sp>
      <p:sp>
        <p:nvSpPr>
          <p:cNvPr id="176" name="Google Shape;176;p27"/>
          <p:cNvSpPr/>
          <p:nvPr/>
        </p:nvSpPr>
        <p:spPr>
          <a:xfrm>
            <a:off x="8052316" y="7097316"/>
            <a:ext cx="5784413" cy="36290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Collecting sensitive data from online sources.</a:t>
            </a:r>
            <a:endParaRPr b="0" i="0" sz="1750" u="none" cap="none" strike="noStrike"/>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pic>
        <p:nvPicPr>
          <p:cNvPr descr="preencoded.png" id="182" name="Google Shape;182;p28"/>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83" name="Google Shape;183;p28"/>
          <p:cNvSpPr/>
          <p:nvPr/>
        </p:nvSpPr>
        <p:spPr>
          <a:xfrm>
            <a:off x="793790" y="1279684"/>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Online Scams</a:t>
            </a:r>
            <a:endParaRPr b="0" i="0" sz="4450" u="none" cap="none" strike="noStrike"/>
          </a:p>
        </p:txBody>
      </p:sp>
      <p:sp>
        <p:nvSpPr>
          <p:cNvPr id="184" name="Google Shape;184;p28"/>
          <p:cNvSpPr/>
          <p:nvPr/>
        </p:nvSpPr>
        <p:spPr>
          <a:xfrm>
            <a:off x="793790" y="2583775"/>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5" name="Google Shape;185;p28"/>
          <p:cNvSpPr/>
          <p:nvPr/>
        </p:nvSpPr>
        <p:spPr>
          <a:xfrm>
            <a:off x="1417439" y="2583775"/>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Online Jobs Scams</a:t>
            </a:r>
            <a:endParaRPr b="0" i="0" sz="2200" u="none" cap="none" strike="noStrike"/>
          </a:p>
        </p:txBody>
      </p:sp>
      <p:sp>
        <p:nvSpPr>
          <p:cNvPr id="186" name="Google Shape;186;p28"/>
          <p:cNvSpPr/>
          <p:nvPr/>
        </p:nvSpPr>
        <p:spPr>
          <a:xfrm>
            <a:off x="1417439" y="3074194"/>
            <a:ext cx="3041213"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Fraudulent job offers that require upfront payments or personal information.</a:t>
            </a:r>
            <a:endParaRPr b="0" i="0" sz="1750" u="none" cap="none" strike="noStrike"/>
          </a:p>
        </p:txBody>
      </p:sp>
      <p:sp>
        <p:nvSpPr>
          <p:cNvPr id="187" name="Google Shape;187;p28"/>
          <p:cNvSpPr/>
          <p:nvPr/>
        </p:nvSpPr>
        <p:spPr>
          <a:xfrm>
            <a:off x="4685467" y="2583775"/>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88" name="Google Shape;188;p28"/>
          <p:cNvSpPr/>
          <p:nvPr/>
        </p:nvSpPr>
        <p:spPr>
          <a:xfrm>
            <a:off x="5309116" y="2583775"/>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Lottery Scams</a:t>
            </a:r>
            <a:endParaRPr b="0" i="0" sz="2200" u="none" cap="none" strike="noStrike"/>
          </a:p>
        </p:txBody>
      </p:sp>
      <p:sp>
        <p:nvSpPr>
          <p:cNvPr id="189" name="Google Shape;189;p28"/>
          <p:cNvSpPr/>
          <p:nvPr/>
        </p:nvSpPr>
        <p:spPr>
          <a:xfrm>
            <a:off x="5309116" y="3074194"/>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Deceptive messages claiming lottery wins, often requiring personal details for "verification".</a:t>
            </a:r>
            <a:endParaRPr b="0" i="0" sz="1750" u="none" cap="none" strike="noStrike"/>
          </a:p>
        </p:txBody>
      </p:sp>
      <p:sp>
        <p:nvSpPr>
          <p:cNvPr id="190" name="Google Shape;190;p28"/>
          <p:cNvSpPr/>
          <p:nvPr/>
        </p:nvSpPr>
        <p:spPr>
          <a:xfrm>
            <a:off x="793790" y="5007769"/>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1" name="Google Shape;191;p28"/>
          <p:cNvSpPr/>
          <p:nvPr/>
        </p:nvSpPr>
        <p:spPr>
          <a:xfrm>
            <a:off x="1417439" y="5007769"/>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Tech Support Scams</a:t>
            </a:r>
            <a:endParaRPr b="0" i="0" sz="2200" u="none" cap="none" strike="noStrike"/>
          </a:p>
        </p:txBody>
      </p:sp>
      <p:sp>
        <p:nvSpPr>
          <p:cNvPr id="192" name="Google Shape;192;p28"/>
          <p:cNvSpPr/>
          <p:nvPr/>
        </p:nvSpPr>
        <p:spPr>
          <a:xfrm>
            <a:off x="1417439" y="5498187"/>
            <a:ext cx="3041213"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Fraudsters impersonating tech support to gain remote access to devices and steal information.</a:t>
            </a:r>
            <a:endParaRPr b="0" i="0" sz="1750" u="none" cap="none" strike="noStrike"/>
          </a:p>
        </p:txBody>
      </p:sp>
      <p:sp>
        <p:nvSpPr>
          <p:cNvPr id="193" name="Google Shape;193;p28"/>
          <p:cNvSpPr/>
          <p:nvPr/>
        </p:nvSpPr>
        <p:spPr>
          <a:xfrm>
            <a:off x="4685467" y="5007769"/>
            <a:ext cx="396835" cy="396835"/>
          </a:xfrm>
          <a:prstGeom prst="roundRect">
            <a:avLst>
              <a:gd fmla="val 24007" name="adj"/>
            </a:avLst>
          </a:prstGeom>
          <a:solidFill>
            <a:srgbClr val="DADBF1"/>
          </a:solidFill>
          <a:ln cap="flat" cmpd="sng" w="9525">
            <a:solidFill>
              <a:srgbClr val="C0C1D7"/>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4" name="Google Shape;194;p28"/>
          <p:cNvSpPr/>
          <p:nvPr/>
        </p:nvSpPr>
        <p:spPr>
          <a:xfrm>
            <a:off x="5309116" y="5007769"/>
            <a:ext cx="2835235" cy="354330"/>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Fake Offers</a:t>
            </a:r>
            <a:endParaRPr b="0" i="0" sz="2200" u="none" cap="none" strike="noStrike"/>
          </a:p>
        </p:txBody>
      </p:sp>
      <p:sp>
        <p:nvSpPr>
          <p:cNvPr id="195" name="Google Shape;195;p28"/>
          <p:cNvSpPr/>
          <p:nvPr/>
        </p:nvSpPr>
        <p:spPr>
          <a:xfrm>
            <a:off x="5309116" y="5498187"/>
            <a:ext cx="3041213"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Deceptive offers of discounts or promotions on products and services.</a:t>
            </a:r>
            <a:endParaRPr b="0" i="0" sz="1750" u="none" cap="none" strike="noStrike"/>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00" name="Shape 200"/>
        <p:cNvGrpSpPr/>
        <p:nvPr/>
      </p:nvGrpSpPr>
      <p:grpSpPr>
        <a:xfrm>
          <a:off x="0" y="0"/>
          <a:ext cx="0" cy="0"/>
          <a:chOff x="0" y="0"/>
          <a:chExt cx="0" cy="0"/>
        </a:xfrm>
      </p:grpSpPr>
      <p:pic>
        <p:nvPicPr>
          <p:cNvPr descr="preencoded.png" id="201" name="Google Shape;201;p29"/>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02" name="Google Shape;202;p29"/>
          <p:cNvSpPr/>
          <p:nvPr/>
        </p:nvSpPr>
        <p:spPr>
          <a:xfrm>
            <a:off x="793790" y="3045976"/>
            <a:ext cx="5670590" cy="708779"/>
          </a:xfrm>
          <a:prstGeom prst="rect">
            <a:avLst/>
          </a:prstGeom>
          <a:noFill/>
          <a:ln>
            <a:noFill/>
          </a:ln>
        </p:spPr>
        <p:txBody>
          <a:bodyPr anchorCtr="0" anchor="t" bIns="0" lIns="0" spcFirstLastPara="1" rIns="0" wrap="square" tIns="0">
            <a:noAutofit/>
          </a:bodyPr>
          <a:lstStyle/>
          <a:p>
            <a:pPr indent="0" lvl="0" marL="0" marR="0" rtl="0" algn="l">
              <a:lnSpc>
                <a:spcPct val="124719"/>
              </a:lnSpc>
              <a:spcBef>
                <a:spcPts val="0"/>
              </a:spcBef>
              <a:spcAft>
                <a:spcPts val="0"/>
              </a:spcAft>
              <a:buClr>
                <a:srgbClr val="000000"/>
              </a:buClr>
              <a:buSzPts val="4450"/>
              <a:buFont typeface="Inter"/>
              <a:buNone/>
            </a:pPr>
            <a:r>
              <a:rPr b="1" i="0" lang="en-US" sz="4450" u="none" cap="none" strike="noStrike">
                <a:solidFill>
                  <a:srgbClr val="000000"/>
                </a:solidFill>
                <a:latin typeface="Inter"/>
                <a:ea typeface="Inter"/>
                <a:cs typeface="Inter"/>
                <a:sym typeface="Inter"/>
              </a:rPr>
              <a:t>Unencrypted Pages</a:t>
            </a:r>
            <a:endParaRPr b="0" i="0" sz="4450" u="none" cap="none" strike="noStrike"/>
          </a:p>
        </p:txBody>
      </p:sp>
      <p:sp>
        <p:nvSpPr>
          <p:cNvPr id="203" name="Google Shape;203;p29"/>
          <p:cNvSpPr/>
          <p:nvPr/>
        </p:nvSpPr>
        <p:spPr>
          <a:xfrm>
            <a:off x="793790" y="4094917"/>
            <a:ext cx="7556421"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When you visit websites, pay attention to the address bar. Websites with "http" are unencrypted, meaning data is transmitted without protection. Websites with "https" use SSL encryption to secure your data.</a:t>
            </a:r>
            <a:endParaRPr b="0" i="0" sz="175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